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03"/>
  </p:notesMasterIdLst>
  <p:sldIdLst>
    <p:sldId id="256" r:id="rId2"/>
    <p:sldId id="257" r:id="rId3"/>
    <p:sldId id="258" r:id="rId4"/>
    <p:sldId id="266" r:id="rId5"/>
    <p:sldId id="259" r:id="rId6"/>
    <p:sldId id="323" r:id="rId7"/>
    <p:sldId id="261" r:id="rId8"/>
    <p:sldId id="262" r:id="rId9"/>
    <p:sldId id="263" r:id="rId10"/>
    <p:sldId id="264" r:id="rId11"/>
    <p:sldId id="265" r:id="rId12"/>
    <p:sldId id="324" r:id="rId13"/>
    <p:sldId id="325" r:id="rId14"/>
    <p:sldId id="326" r:id="rId15"/>
    <p:sldId id="268" r:id="rId16"/>
    <p:sldId id="327" r:id="rId17"/>
    <p:sldId id="328" r:id="rId18"/>
    <p:sldId id="329" r:id="rId19"/>
    <p:sldId id="330" r:id="rId20"/>
    <p:sldId id="270" r:id="rId21"/>
    <p:sldId id="260" r:id="rId22"/>
    <p:sldId id="271" r:id="rId23"/>
    <p:sldId id="272" r:id="rId24"/>
    <p:sldId id="273" r:id="rId25"/>
    <p:sldId id="276" r:id="rId26"/>
    <p:sldId id="331" r:id="rId27"/>
    <p:sldId id="277" r:id="rId28"/>
    <p:sldId id="332" r:id="rId29"/>
    <p:sldId id="278" r:id="rId30"/>
    <p:sldId id="279" r:id="rId31"/>
    <p:sldId id="280" r:id="rId32"/>
    <p:sldId id="333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37" r:id="rId48"/>
    <p:sldId id="334" r:id="rId49"/>
    <p:sldId id="336" r:id="rId50"/>
    <p:sldId id="338" r:id="rId51"/>
    <p:sldId id="274" r:id="rId52"/>
    <p:sldId id="275" r:id="rId53"/>
    <p:sldId id="339" r:id="rId54"/>
    <p:sldId id="341" r:id="rId55"/>
    <p:sldId id="340" r:id="rId56"/>
    <p:sldId id="342" r:id="rId57"/>
    <p:sldId id="343" r:id="rId58"/>
    <p:sldId id="344" r:id="rId59"/>
    <p:sldId id="346" r:id="rId60"/>
    <p:sldId id="345" r:id="rId61"/>
    <p:sldId id="299" r:id="rId62"/>
    <p:sldId id="300" r:id="rId63"/>
    <p:sldId id="347" r:id="rId64"/>
    <p:sldId id="348" r:id="rId65"/>
    <p:sldId id="349" r:id="rId66"/>
    <p:sldId id="351" r:id="rId67"/>
    <p:sldId id="350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295" r:id="rId77"/>
    <p:sldId id="296" r:id="rId78"/>
    <p:sldId id="297" r:id="rId79"/>
    <p:sldId id="298" r:id="rId80"/>
    <p:sldId id="301" r:id="rId81"/>
    <p:sldId id="302" r:id="rId82"/>
    <p:sldId id="303" r:id="rId83"/>
    <p:sldId id="304" r:id="rId84"/>
    <p:sldId id="305" r:id="rId85"/>
    <p:sldId id="306" r:id="rId86"/>
    <p:sldId id="307" r:id="rId87"/>
    <p:sldId id="308" r:id="rId88"/>
    <p:sldId id="309" r:id="rId89"/>
    <p:sldId id="310" r:id="rId90"/>
    <p:sldId id="311" r:id="rId91"/>
    <p:sldId id="312" r:id="rId92"/>
    <p:sldId id="313" r:id="rId93"/>
    <p:sldId id="314" r:id="rId94"/>
    <p:sldId id="315" r:id="rId95"/>
    <p:sldId id="316" r:id="rId96"/>
    <p:sldId id="317" r:id="rId97"/>
    <p:sldId id="318" r:id="rId98"/>
    <p:sldId id="319" r:id="rId99"/>
    <p:sldId id="320" r:id="rId100"/>
    <p:sldId id="321" r:id="rId101"/>
    <p:sldId id="322" r:id="rId10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libri Light" panose="020F0302020204030204" pitchFamily="34" charset="0"/>
      <p:regular r:id="rId108"/>
      <p:italic r:id="rId109"/>
    </p:embeddedFont>
    <p:embeddedFont>
      <p:font typeface="Comfortaa" panose="020B0604020202020204" charset="0"/>
      <p:regular r:id="rId110"/>
      <p:bold r:id="rId111"/>
    </p:embeddedFont>
    <p:embeddedFont>
      <p:font typeface="Open Sans" panose="020B0604020202020204" charset="0"/>
      <p:regular r:id="rId112"/>
      <p:bold r:id="rId113"/>
      <p:italic r:id="rId114"/>
      <p:boldItalic r:id="rId115"/>
    </p:embeddedFont>
    <p:embeddedFont>
      <p:font typeface="Source Code Pro" panose="020B0604020202020204" charset="0"/>
      <p:regular r:id="rId116"/>
      <p:bold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" initials="NRG" lastIdx="1" clrIdx="0">
    <p:extLst>
      <p:ext uri="{19B8F6BF-5375-455C-9EA6-DF929625EA0E}">
        <p15:presenceInfo xmlns:p15="http://schemas.microsoft.com/office/powerpoint/2012/main" userId="Nicol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13" Type="http://schemas.openxmlformats.org/officeDocument/2006/relationships/font" Target="fonts/font10.fntdata"/><Relationship Id="rId11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openxmlformats.org/officeDocument/2006/relationships/font" Target="fonts/font11.fntdata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Lenguaje de programación sin interfaz</a:t>
          </a:r>
          <a:endParaRPr lang="en-US" dirty="0">
            <a:solidFill>
              <a:schemeClr val="bg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Curva de aprendizaje alta</a:t>
          </a:r>
          <a:endParaRPr lang="en-US" dirty="0">
            <a:solidFill>
              <a:schemeClr val="bg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Actualizaciones frecuentes</a:t>
          </a:r>
          <a:endParaRPr lang="en-US" dirty="0">
            <a:solidFill>
              <a:schemeClr val="bg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Estructura modular</a:t>
          </a:r>
          <a:endParaRPr lang="en-US" dirty="0">
            <a:solidFill>
              <a:schemeClr val="bg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>
              <a:hlinkClick xmlns:r="http://schemas.openxmlformats.org/officeDocument/2006/relationships" r:id="rId1"/>
            </a:rPr>
            <a:t>https://cloud.r-project.org/</a:t>
          </a:r>
          <a:endParaRPr lang="en-US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Interfaz para R libre y gratuita</a:t>
          </a:r>
          <a:endParaRPr lang="en-US" dirty="0">
            <a:solidFill>
              <a:schemeClr val="tx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Una </a:t>
          </a:r>
          <a:r>
            <a:rPr lang="en-US" dirty="0" err="1">
              <a:solidFill>
                <a:schemeClr val="tx1"/>
              </a:solidFill>
            </a:rPr>
            <a:t>amplia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comunidad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detrás</a:t>
          </a:r>
          <a:endParaRPr lang="en-US" dirty="0">
            <a:solidFill>
              <a:schemeClr val="tx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Actualizaciones constantes y recursos propios</a:t>
          </a:r>
          <a:endParaRPr lang="en-US" dirty="0">
            <a:solidFill>
              <a:schemeClr val="tx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Ofrece</a:t>
          </a:r>
          <a:r>
            <a:rPr lang="en-US" dirty="0">
              <a:solidFill>
                <a:schemeClr val="tx1"/>
              </a:solidFill>
            </a:rPr>
            <a:t> un </a:t>
          </a:r>
          <a:r>
            <a:rPr lang="en-US" dirty="0" err="1">
              <a:solidFill>
                <a:schemeClr val="tx1"/>
              </a:solidFill>
            </a:rPr>
            <a:t>entorno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integrado</a:t>
          </a:r>
          <a:endParaRPr lang="en-US" dirty="0">
            <a:solidFill>
              <a:schemeClr val="tx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 dirty="0">
              <a:hlinkClick xmlns:r="http://schemas.openxmlformats.org/officeDocument/2006/relationships" r:id="rId1"/>
            </a:rPr>
            <a:t>https://www.rstudio.com</a:t>
          </a:r>
          <a:endParaRPr lang="en-US" dirty="0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4839B-DDE9-4254-ABC6-D4F6718C9917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BFA369-91FB-4849-A773-1D37E4E182EC}">
      <dgm:prSet/>
      <dgm:spPr/>
      <dgm:t>
        <a:bodyPr/>
        <a:lstStyle/>
        <a:p>
          <a:r>
            <a:rPr lang="es-ES" b="1" i="0" dirty="0" err="1"/>
            <a:t>str</a:t>
          </a:r>
          <a:r>
            <a:rPr lang="es-ES" b="1" i="0" dirty="0"/>
            <a:t>() </a:t>
          </a:r>
          <a:endParaRPr lang="en-US" b="1" i="0" dirty="0"/>
        </a:p>
      </dgm:t>
    </dgm:pt>
    <dgm:pt modelId="{F4EFFB10-78C7-4E69-9121-8CCD4E319F92}" type="parTrans" cxnId="{5ADE59AC-7C7E-41C1-BD5C-8EA78D705AC7}">
      <dgm:prSet/>
      <dgm:spPr/>
      <dgm:t>
        <a:bodyPr/>
        <a:lstStyle/>
        <a:p>
          <a:endParaRPr lang="en-US"/>
        </a:p>
      </dgm:t>
    </dgm:pt>
    <dgm:pt modelId="{F41B34B0-E219-44B0-9922-CC09EB7E88DE}" type="sibTrans" cxnId="{5ADE59AC-7C7E-41C1-BD5C-8EA78D705AC7}">
      <dgm:prSet/>
      <dgm:spPr/>
      <dgm:t>
        <a:bodyPr/>
        <a:lstStyle/>
        <a:p>
          <a:endParaRPr lang="en-US"/>
        </a:p>
      </dgm:t>
    </dgm:pt>
    <dgm:pt modelId="{AFFDB63D-8E60-4007-BFA4-F08A2C061996}">
      <dgm:prSet/>
      <dgm:spPr/>
      <dgm:t>
        <a:bodyPr/>
        <a:lstStyle/>
        <a:p>
          <a:r>
            <a:rPr lang="es-ES" b="1" i="0" dirty="0" err="1"/>
            <a:t>summary</a:t>
          </a:r>
          <a:r>
            <a:rPr lang="es-ES" b="1" i="0" dirty="0"/>
            <a:t>()  </a:t>
          </a:r>
          <a:endParaRPr lang="en-US" b="1" i="0" dirty="0"/>
        </a:p>
      </dgm:t>
    </dgm:pt>
    <dgm:pt modelId="{55E78D12-1A6C-411F-8FAA-58DDBC8CDF9E}" type="parTrans" cxnId="{1869FF8B-3F62-42EA-BA2E-4EFD1B290CE1}">
      <dgm:prSet/>
      <dgm:spPr/>
      <dgm:t>
        <a:bodyPr/>
        <a:lstStyle/>
        <a:p>
          <a:endParaRPr lang="en-US"/>
        </a:p>
      </dgm:t>
    </dgm:pt>
    <dgm:pt modelId="{197607F8-F392-4284-A9ED-D319F767D566}" type="sibTrans" cxnId="{1869FF8B-3F62-42EA-BA2E-4EFD1B290CE1}">
      <dgm:prSet/>
      <dgm:spPr/>
      <dgm:t>
        <a:bodyPr/>
        <a:lstStyle/>
        <a:p>
          <a:endParaRPr lang="en-US"/>
        </a:p>
      </dgm:t>
    </dgm:pt>
    <dgm:pt modelId="{92B6080F-7E91-4A39-980F-A1AECD19CB9F}">
      <dgm:prSet/>
      <dgm:spPr/>
      <dgm:t>
        <a:bodyPr/>
        <a:lstStyle/>
        <a:p>
          <a:r>
            <a:rPr lang="es-ES" b="1" i="0" dirty="0" err="1"/>
            <a:t>complete.cases</a:t>
          </a:r>
          <a:r>
            <a:rPr lang="es-ES" b="1" i="0" dirty="0"/>
            <a:t>() </a:t>
          </a:r>
          <a:endParaRPr lang="en-US" b="1" i="0" dirty="0"/>
        </a:p>
      </dgm:t>
    </dgm:pt>
    <dgm:pt modelId="{68E75497-4723-41FB-86E6-9AF282791C28}" type="parTrans" cxnId="{24FB359C-0FD2-447E-A255-F830DA745858}">
      <dgm:prSet/>
      <dgm:spPr/>
      <dgm:t>
        <a:bodyPr/>
        <a:lstStyle/>
        <a:p>
          <a:endParaRPr lang="en-US"/>
        </a:p>
      </dgm:t>
    </dgm:pt>
    <dgm:pt modelId="{0D22F0C3-9F0C-4678-BAC6-20A00D9349E1}" type="sibTrans" cxnId="{24FB359C-0FD2-447E-A255-F830DA745858}">
      <dgm:prSet/>
      <dgm:spPr/>
      <dgm:t>
        <a:bodyPr/>
        <a:lstStyle/>
        <a:p>
          <a:endParaRPr lang="en-US"/>
        </a:p>
      </dgm:t>
    </dgm:pt>
    <dgm:pt modelId="{2CB290E3-EA18-4F96-AE0C-50B591193655}">
      <dgm:prSet/>
      <dgm:spPr/>
      <dgm:t>
        <a:bodyPr/>
        <a:lstStyle/>
        <a:p>
          <a:r>
            <a:rPr lang="es-ES" b="1" i="0" dirty="0"/>
            <a:t>head()</a:t>
          </a:r>
          <a:endParaRPr lang="en-US" b="1" i="0" dirty="0"/>
        </a:p>
      </dgm:t>
    </dgm:pt>
    <dgm:pt modelId="{183ED45E-D511-4F8C-9328-6FF270460411}" type="parTrans" cxnId="{98E9BE5C-4FFD-4A2D-BF56-7F8C65C3955B}">
      <dgm:prSet/>
      <dgm:spPr/>
      <dgm:t>
        <a:bodyPr/>
        <a:lstStyle/>
        <a:p>
          <a:endParaRPr lang="en-US"/>
        </a:p>
      </dgm:t>
    </dgm:pt>
    <dgm:pt modelId="{F58D09AE-3AFD-4F89-8807-1447585D3C9D}" type="sibTrans" cxnId="{98E9BE5C-4FFD-4A2D-BF56-7F8C65C3955B}">
      <dgm:prSet/>
      <dgm:spPr/>
      <dgm:t>
        <a:bodyPr/>
        <a:lstStyle/>
        <a:p>
          <a:endParaRPr lang="en-US"/>
        </a:p>
      </dgm:t>
    </dgm:pt>
    <dgm:pt modelId="{CF1E9B6E-CAEB-419F-9603-D56EC6105EF2}">
      <dgm:prSet/>
      <dgm:spPr/>
      <dgm:t>
        <a:bodyPr/>
        <a:lstStyle/>
        <a:p>
          <a:r>
            <a:rPr lang="es-ES" b="1" i="0" dirty="0" err="1"/>
            <a:t>subset</a:t>
          </a:r>
          <a:r>
            <a:rPr lang="es-ES" b="1" i="0" dirty="0"/>
            <a:t>()</a:t>
          </a:r>
          <a:endParaRPr lang="en-US" b="1" i="0" dirty="0"/>
        </a:p>
      </dgm:t>
    </dgm:pt>
    <dgm:pt modelId="{82C5C608-F9A8-4962-8E05-6DC269197D1E}" type="parTrans" cxnId="{F88F1345-2DA4-424A-884C-5270369BF333}">
      <dgm:prSet/>
      <dgm:spPr/>
      <dgm:t>
        <a:bodyPr/>
        <a:lstStyle/>
        <a:p>
          <a:endParaRPr lang="en-US"/>
        </a:p>
      </dgm:t>
    </dgm:pt>
    <dgm:pt modelId="{6B1DA3CF-913A-44AA-A00E-44DBBCFF525D}" type="sibTrans" cxnId="{F88F1345-2DA4-424A-884C-5270369BF333}">
      <dgm:prSet/>
      <dgm:spPr/>
      <dgm:t>
        <a:bodyPr/>
        <a:lstStyle/>
        <a:p>
          <a:endParaRPr lang="en-US"/>
        </a:p>
      </dgm:t>
    </dgm:pt>
    <dgm:pt modelId="{3CD135DC-C6B0-4570-BE09-9846C3CA369B}">
      <dgm:prSet/>
      <dgm:spPr/>
      <dgm:t>
        <a:bodyPr/>
        <a:lstStyle/>
        <a:p>
          <a:r>
            <a:rPr lang="es-ES" b="1" i="0" dirty="0" err="1"/>
            <a:t>nrow</a:t>
          </a:r>
          <a:r>
            <a:rPr lang="es-ES" b="1" i="0" dirty="0"/>
            <a:t>() </a:t>
          </a:r>
          <a:endParaRPr lang="en-US" b="1" i="0" dirty="0"/>
        </a:p>
      </dgm:t>
    </dgm:pt>
    <dgm:pt modelId="{4159AFD0-4874-4396-80E5-67697CF405FF}" type="parTrans" cxnId="{3BCBE722-7253-4B1E-8828-B4303AD2294B}">
      <dgm:prSet/>
      <dgm:spPr/>
      <dgm:t>
        <a:bodyPr/>
        <a:lstStyle/>
        <a:p>
          <a:endParaRPr lang="en-US"/>
        </a:p>
      </dgm:t>
    </dgm:pt>
    <dgm:pt modelId="{A2BE3C91-086C-4A9D-9424-258C8C3FD6D0}" type="sibTrans" cxnId="{3BCBE722-7253-4B1E-8828-B4303AD2294B}">
      <dgm:prSet/>
      <dgm:spPr/>
      <dgm:t>
        <a:bodyPr/>
        <a:lstStyle/>
        <a:p>
          <a:endParaRPr lang="en-US"/>
        </a:p>
      </dgm:t>
    </dgm:pt>
    <dgm:pt modelId="{8C88B1FA-37DB-4BAE-9754-4D75E5B56A51}">
      <dgm:prSet/>
      <dgm:spPr/>
      <dgm:t>
        <a:bodyPr/>
        <a:lstStyle/>
        <a:p>
          <a:r>
            <a:rPr lang="es-ES" b="1" i="0" dirty="0"/>
            <a:t>[,] $</a:t>
          </a:r>
          <a:endParaRPr lang="en-US" b="1" i="0" dirty="0"/>
        </a:p>
      </dgm:t>
    </dgm:pt>
    <dgm:pt modelId="{817B02D7-8D1E-45B2-A4E2-7D182B17BC71}" type="parTrans" cxnId="{5B71C737-D4A2-403D-BDF2-E0E3199E334F}">
      <dgm:prSet/>
      <dgm:spPr/>
      <dgm:t>
        <a:bodyPr/>
        <a:lstStyle/>
        <a:p>
          <a:endParaRPr lang="en-US"/>
        </a:p>
      </dgm:t>
    </dgm:pt>
    <dgm:pt modelId="{6B208D84-D0D7-4DD3-B12F-24773A634CC3}" type="sibTrans" cxnId="{5B71C737-D4A2-403D-BDF2-E0E3199E334F}">
      <dgm:prSet/>
      <dgm:spPr/>
      <dgm:t>
        <a:bodyPr/>
        <a:lstStyle/>
        <a:p>
          <a:endParaRPr lang="en-US"/>
        </a:p>
      </dgm:t>
    </dgm:pt>
    <dgm:pt modelId="{23D601EA-7FD1-40A5-B567-3E592E2388A8}">
      <dgm:prSet/>
      <dgm:spPr/>
      <dgm:t>
        <a:bodyPr/>
        <a:lstStyle/>
        <a:p>
          <a:r>
            <a:rPr lang="en-US" dirty="0" err="1"/>
            <a:t>Muestra</a:t>
          </a:r>
          <a:r>
            <a:rPr lang="en-US" dirty="0"/>
            <a:t> para </a:t>
          </a:r>
          <a:r>
            <a:rPr lang="en-US" dirty="0" err="1"/>
            <a:t>cada</a:t>
          </a:r>
          <a:r>
            <a:rPr lang="en-US" dirty="0"/>
            <a:t> variable el </a:t>
          </a:r>
          <a:r>
            <a:rPr lang="en-US" dirty="0" err="1"/>
            <a:t>tipo</a:t>
          </a:r>
          <a:r>
            <a:rPr lang="en-US" dirty="0"/>
            <a:t> de </a:t>
          </a:r>
          <a:r>
            <a:rPr lang="en-US" dirty="0" err="1"/>
            <a:t>dato</a:t>
          </a:r>
          <a:r>
            <a:rPr lang="en-US" dirty="0"/>
            <a:t> que </a:t>
          </a:r>
          <a:r>
            <a:rPr lang="en-US" dirty="0" err="1"/>
            <a:t>contiene</a:t>
          </a:r>
          <a:endParaRPr lang="en-US" dirty="0"/>
        </a:p>
      </dgm:t>
    </dgm:pt>
    <dgm:pt modelId="{6C23FA8C-5B93-445E-8267-569546C741FB}" type="parTrans" cxnId="{A66B7AE1-17F5-46B9-89A9-0DB6C390533C}">
      <dgm:prSet/>
      <dgm:spPr/>
      <dgm:t>
        <a:bodyPr/>
        <a:lstStyle/>
        <a:p>
          <a:endParaRPr lang="es-ES"/>
        </a:p>
      </dgm:t>
    </dgm:pt>
    <dgm:pt modelId="{4EE08D36-CB06-4827-9B4E-A8EDB3723F17}" type="sibTrans" cxnId="{A66B7AE1-17F5-46B9-89A9-0DB6C390533C}">
      <dgm:prSet/>
      <dgm:spPr/>
      <dgm:t>
        <a:bodyPr/>
        <a:lstStyle/>
        <a:p>
          <a:endParaRPr lang="es-ES"/>
        </a:p>
      </dgm:t>
    </dgm:pt>
    <dgm:pt modelId="{C71F1655-8680-4E0C-9BA9-FF6E4B95BDAF}">
      <dgm:prSet/>
      <dgm:spPr/>
      <dgm:t>
        <a:bodyPr/>
        <a:lstStyle/>
        <a:p>
          <a:r>
            <a:rPr lang="en-US" b="0" i="0" dirty="0" err="1"/>
            <a:t>Indicadores</a:t>
          </a:r>
          <a:r>
            <a:rPr lang="en-US" b="0" i="0" dirty="0"/>
            <a:t> </a:t>
          </a:r>
          <a:r>
            <a:rPr lang="en-US" b="0" i="0" dirty="0" err="1"/>
            <a:t>descriptivos</a:t>
          </a:r>
          <a:r>
            <a:rPr lang="en-US" b="0" i="0" dirty="0"/>
            <a:t> de </a:t>
          </a:r>
          <a:r>
            <a:rPr lang="en-US" b="0" i="0" dirty="0" err="1"/>
            <a:t>cada</a:t>
          </a:r>
          <a:r>
            <a:rPr lang="en-US" b="0" i="0" dirty="0"/>
            <a:t> variable (media, max., </a:t>
          </a:r>
          <a:r>
            <a:rPr lang="en-US" b="0" i="0" dirty="0" err="1"/>
            <a:t>mín</a:t>
          </a:r>
          <a:r>
            <a:rPr lang="en-US" b="0" i="0" dirty="0"/>
            <a:t>., etc.)</a:t>
          </a:r>
        </a:p>
      </dgm:t>
    </dgm:pt>
    <dgm:pt modelId="{431824D1-68B4-48EC-BD35-D22B0463FB11}" type="parTrans" cxnId="{CA2C0E34-5A0D-4E0C-B7AA-74D4D51198D9}">
      <dgm:prSet/>
      <dgm:spPr/>
      <dgm:t>
        <a:bodyPr/>
        <a:lstStyle/>
        <a:p>
          <a:endParaRPr lang="es-ES"/>
        </a:p>
      </dgm:t>
    </dgm:pt>
    <dgm:pt modelId="{2E8C1B3B-DA1F-4AB4-A7C6-BD57DF431918}" type="sibTrans" cxnId="{CA2C0E34-5A0D-4E0C-B7AA-74D4D51198D9}">
      <dgm:prSet/>
      <dgm:spPr/>
      <dgm:t>
        <a:bodyPr/>
        <a:lstStyle/>
        <a:p>
          <a:endParaRPr lang="es-ES"/>
        </a:p>
      </dgm:t>
    </dgm:pt>
    <dgm:pt modelId="{5BD6F4E4-2E80-439E-AB14-63138195B6FD}">
      <dgm:prSet/>
      <dgm:spPr/>
      <dgm:t>
        <a:bodyPr/>
        <a:lstStyle/>
        <a:p>
          <a:r>
            <a:rPr lang="en-US" b="0" i="0" dirty="0"/>
            <a:t>Indica para </a:t>
          </a:r>
          <a:r>
            <a:rPr lang="en-US" b="0" i="0" dirty="0" err="1"/>
            <a:t>cada</a:t>
          </a:r>
          <a:r>
            <a:rPr lang="en-US" b="0" i="0" dirty="0"/>
            <a:t> </a:t>
          </a:r>
          <a:r>
            <a:rPr lang="en-US" b="0" i="0" dirty="0" err="1"/>
            <a:t>línea</a:t>
          </a:r>
          <a:r>
            <a:rPr lang="en-US" b="0" i="0" dirty="0"/>
            <a:t> </a:t>
          </a:r>
          <a:r>
            <a:rPr lang="en-US" b="0" i="0" dirty="0" err="1"/>
            <a:t>si</a:t>
          </a:r>
          <a:r>
            <a:rPr lang="en-US" b="0" i="0" dirty="0"/>
            <a:t> hay </a:t>
          </a:r>
          <a:r>
            <a:rPr lang="en-US" b="0" i="0" dirty="0" err="1"/>
            <a:t>datos</a:t>
          </a:r>
          <a:r>
            <a:rPr lang="en-US" b="0" i="0" dirty="0"/>
            <a:t> incompletes o no</a:t>
          </a:r>
        </a:p>
      </dgm:t>
    </dgm:pt>
    <dgm:pt modelId="{C471B4E6-47AA-4098-9BA8-47DD3E2C8D09}" type="parTrans" cxnId="{4924D124-2B20-4D85-A92A-C4F8FCB6636D}">
      <dgm:prSet/>
      <dgm:spPr/>
      <dgm:t>
        <a:bodyPr/>
        <a:lstStyle/>
        <a:p>
          <a:endParaRPr lang="es-ES"/>
        </a:p>
      </dgm:t>
    </dgm:pt>
    <dgm:pt modelId="{FABEA4DD-0629-49A6-9C31-2071893F89C4}" type="sibTrans" cxnId="{4924D124-2B20-4D85-A92A-C4F8FCB6636D}">
      <dgm:prSet/>
      <dgm:spPr/>
      <dgm:t>
        <a:bodyPr/>
        <a:lstStyle/>
        <a:p>
          <a:endParaRPr lang="es-ES"/>
        </a:p>
      </dgm:t>
    </dgm:pt>
    <dgm:pt modelId="{0EFD21AD-11A7-4CEC-9362-C739B93F5B80}">
      <dgm:prSet/>
      <dgm:spPr/>
      <dgm:t>
        <a:bodyPr/>
        <a:lstStyle/>
        <a:p>
          <a:r>
            <a:rPr lang="en-US" b="0" i="0" dirty="0" err="1"/>
            <a:t>Muestra</a:t>
          </a:r>
          <a:r>
            <a:rPr lang="en-US" b="0" i="0" dirty="0"/>
            <a:t> las seis primers </a:t>
          </a:r>
          <a:r>
            <a:rPr lang="en-US" b="0" i="0" dirty="0" err="1"/>
            <a:t>líneas</a:t>
          </a:r>
          <a:r>
            <a:rPr lang="en-US" b="0" i="0" dirty="0"/>
            <a:t> del set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9DCEC0DE-8F65-4EBE-98E6-C4D1F6C4F88B}" type="parTrans" cxnId="{7C44FB2A-8341-4007-B866-AE2DDC254C5F}">
      <dgm:prSet/>
      <dgm:spPr/>
      <dgm:t>
        <a:bodyPr/>
        <a:lstStyle/>
        <a:p>
          <a:endParaRPr lang="es-ES"/>
        </a:p>
      </dgm:t>
    </dgm:pt>
    <dgm:pt modelId="{2C89B76F-9AB9-42BD-ACE7-F8C446B6C853}" type="sibTrans" cxnId="{7C44FB2A-8341-4007-B866-AE2DDC254C5F}">
      <dgm:prSet/>
      <dgm:spPr/>
      <dgm:t>
        <a:bodyPr/>
        <a:lstStyle/>
        <a:p>
          <a:endParaRPr lang="es-ES"/>
        </a:p>
      </dgm:t>
    </dgm:pt>
    <dgm:pt modelId="{6C8039BA-0B7E-4E9E-BA8B-C515296A3156}">
      <dgm:prSet/>
      <dgm:spPr/>
      <dgm:t>
        <a:bodyPr/>
        <a:lstStyle/>
        <a:p>
          <a:r>
            <a:rPr lang="en-US" b="0" i="0" dirty="0" err="1"/>
            <a:t>Filtrado</a:t>
          </a:r>
          <a:r>
            <a:rPr lang="en-US" b="0" i="0" dirty="0"/>
            <a:t> </a:t>
          </a:r>
          <a:r>
            <a:rPr lang="en-US" b="0" i="0" dirty="0" err="1"/>
            <a:t>condicional</a:t>
          </a:r>
          <a:r>
            <a:rPr lang="en-US" b="0" i="0" dirty="0"/>
            <a:t> del set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FC49E064-A6AC-4DA8-8E0C-7E1F04EDBBCF}" type="parTrans" cxnId="{09C0E6D9-2F68-4CE1-8E14-F914002E9A68}">
      <dgm:prSet/>
      <dgm:spPr/>
      <dgm:t>
        <a:bodyPr/>
        <a:lstStyle/>
        <a:p>
          <a:endParaRPr lang="es-ES"/>
        </a:p>
      </dgm:t>
    </dgm:pt>
    <dgm:pt modelId="{BB34E9DE-5669-4CA2-B364-6E76D7ACDEC4}" type="sibTrans" cxnId="{09C0E6D9-2F68-4CE1-8E14-F914002E9A68}">
      <dgm:prSet/>
      <dgm:spPr/>
      <dgm:t>
        <a:bodyPr/>
        <a:lstStyle/>
        <a:p>
          <a:endParaRPr lang="es-ES"/>
        </a:p>
      </dgm:t>
    </dgm:pt>
    <dgm:pt modelId="{CFE584FD-32E4-4733-B141-092B105B0EAF}">
      <dgm:prSet/>
      <dgm:spPr/>
      <dgm:t>
        <a:bodyPr/>
        <a:lstStyle/>
        <a:p>
          <a:r>
            <a:rPr lang="en-US" b="0" i="0" dirty="0" err="1"/>
            <a:t>Cuenta</a:t>
          </a:r>
          <a:r>
            <a:rPr lang="en-US" b="0" i="0" dirty="0"/>
            <a:t> el </a:t>
          </a:r>
          <a:r>
            <a:rPr lang="en-US" b="0" i="0" dirty="0" err="1"/>
            <a:t>número</a:t>
          </a:r>
          <a:r>
            <a:rPr lang="en-US" b="0" i="0" dirty="0"/>
            <a:t> de </a:t>
          </a:r>
          <a:r>
            <a:rPr lang="en-US" b="0" i="0" dirty="0" err="1"/>
            <a:t>líneas</a:t>
          </a:r>
          <a:r>
            <a:rPr lang="en-US" b="0" i="0" dirty="0"/>
            <a:t> del set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A2F8D164-B5E7-47BE-A8D0-45D71B4C8AD9}" type="parTrans" cxnId="{DF183150-A3C0-4AC9-ADA6-0ECE3604E960}">
      <dgm:prSet/>
      <dgm:spPr/>
      <dgm:t>
        <a:bodyPr/>
        <a:lstStyle/>
        <a:p>
          <a:endParaRPr lang="es-ES"/>
        </a:p>
      </dgm:t>
    </dgm:pt>
    <dgm:pt modelId="{D6903E09-986C-496F-AB2B-52C7B01A39EB}" type="sibTrans" cxnId="{DF183150-A3C0-4AC9-ADA6-0ECE3604E960}">
      <dgm:prSet/>
      <dgm:spPr/>
      <dgm:t>
        <a:bodyPr/>
        <a:lstStyle/>
        <a:p>
          <a:endParaRPr lang="es-ES"/>
        </a:p>
      </dgm:t>
    </dgm:pt>
    <dgm:pt modelId="{DA3E2ACB-0834-4384-8A45-51B0C7BD323D}">
      <dgm:prSet/>
      <dgm:spPr/>
      <dgm:t>
        <a:bodyPr/>
        <a:lstStyle/>
        <a:p>
          <a:r>
            <a:rPr lang="es-ES" b="0" i="0" dirty="0"/>
            <a:t>Filtrado de datos de columnas o líneas específicas </a:t>
          </a:r>
          <a:endParaRPr lang="en-US" b="0" i="0" dirty="0"/>
        </a:p>
      </dgm:t>
    </dgm:pt>
    <dgm:pt modelId="{0E6AFD82-B3FF-4132-BC42-9FB2000760B0}" type="parTrans" cxnId="{CAFA4E57-23BB-48BA-B996-E9217F1E4579}">
      <dgm:prSet/>
      <dgm:spPr/>
      <dgm:t>
        <a:bodyPr/>
        <a:lstStyle/>
        <a:p>
          <a:endParaRPr lang="es-ES"/>
        </a:p>
      </dgm:t>
    </dgm:pt>
    <dgm:pt modelId="{DD8E62EC-D58A-4DC6-BBE1-ACFA0604C120}" type="sibTrans" cxnId="{CAFA4E57-23BB-48BA-B996-E9217F1E4579}">
      <dgm:prSet/>
      <dgm:spPr/>
      <dgm:t>
        <a:bodyPr/>
        <a:lstStyle/>
        <a:p>
          <a:endParaRPr lang="es-ES"/>
        </a:p>
      </dgm:t>
    </dgm:pt>
    <dgm:pt modelId="{712310D1-7096-404E-8C72-90141C0F57C7}" type="pres">
      <dgm:prSet presAssocID="{CC54839B-DDE9-4254-ABC6-D4F6718C9917}" presName="Name0" presStyleCnt="0">
        <dgm:presLayoutVars>
          <dgm:dir/>
          <dgm:animLvl val="lvl"/>
          <dgm:resizeHandles val="exact"/>
        </dgm:presLayoutVars>
      </dgm:prSet>
      <dgm:spPr/>
    </dgm:pt>
    <dgm:pt modelId="{6EEFA1BF-BD43-46DC-BDA0-0B35D06C4BEC}" type="pres">
      <dgm:prSet presAssocID="{6BBFA369-91FB-4849-A773-1D37E4E182EC}" presName="linNode" presStyleCnt="0"/>
      <dgm:spPr/>
    </dgm:pt>
    <dgm:pt modelId="{BABE4F05-2F7E-4D8C-BF19-39110F5A4D92}" type="pres">
      <dgm:prSet presAssocID="{6BBFA369-91FB-4849-A773-1D37E4E182EC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2046899B-1DA0-452F-A12F-9E4C71A35C22}" type="pres">
      <dgm:prSet presAssocID="{6BBFA369-91FB-4849-A773-1D37E4E182EC}" presName="descendantText" presStyleLbl="alignAccFollowNode1" presStyleIdx="0" presStyleCnt="7">
        <dgm:presLayoutVars>
          <dgm:bulletEnabled val="1"/>
        </dgm:presLayoutVars>
      </dgm:prSet>
      <dgm:spPr/>
    </dgm:pt>
    <dgm:pt modelId="{374403F2-690D-47AA-95A1-229AE0D80B45}" type="pres">
      <dgm:prSet presAssocID="{F41B34B0-E219-44B0-9922-CC09EB7E88DE}" presName="sp" presStyleCnt="0"/>
      <dgm:spPr/>
    </dgm:pt>
    <dgm:pt modelId="{1AD44DDA-A4CA-4203-A451-3AE63D64B947}" type="pres">
      <dgm:prSet presAssocID="{AFFDB63D-8E60-4007-BFA4-F08A2C061996}" presName="linNode" presStyleCnt="0"/>
      <dgm:spPr/>
    </dgm:pt>
    <dgm:pt modelId="{83597712-CEB2-40D8-83AC-52B0F54F0AD7}" type="pres">
      <dgm:prSet presAssocID="{AFFDB63D-8E60-4007-BFA4-F08A2C061996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85D8E280-F348-4C59-BE97-F22CB400AD9D}" type="pres">
      <dgm:prSet presAssocID="{AFFDB63D-8E60-4007-BFA4-F08A2C061996}" presName="descendantText" presStyleLbl="alignAccFollowNode1" presStyleIdx="1" presStyleCnt="7">
        <dgm:presLayoutVars>
          <dgm:bulletEnabled val="1"/>
        </dgm:presLayoutVars>
      </dgm:prSet>
      <dgm:spPr/>
    </dgm:pt>
    <dgm:pt modelId="{A23F6ED6-A0B8-4204-AAC8-E13EC07441A5}" type="pres">
      <dgm:prSet presAssocID="{197607F8-F392-4284-A9ED-D319F767D566}" presName="sp" presStyleCnt="0"/>
      <dgm:spPr/>
    </dgm:pt>
    <dgm:pt modelId="{8895E186-8C4E-4CE0-AD01-090136CA6FD9}" type="pres">
      <dgm:prSet presAssocID="{92B6080F-7E91-4A39-980F-A1AECD19CB9F}" presName="linNode" presStyleCnt="0"/>
      <dgm:spPr/>
    </dgm:pt>
    <dgm:pt modelId="{A307A069-FB48-4CA4-802F-0A3FCA17DB83}" type="pres">
      <dgm:prSet presAssocID="{92B6080F-7E91-4A39-980F-A1AECD19CB9F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797BAEFE-205B-4128-830D-95FEEC8B62E7}" type="pres">
      <dgm:prSet presAssocID="{92B6080F-7E91-4A39-980F-A1AECD19CB9F}" presName="descendantText" presStyleLbl="alignAccFollowNode1" presStyleIdx="2" presStyleCnt="7">
        <dgm:presLayoutVars>
          <dgm:bulletEnabled val="1"/>
        </dgm:presLayoutVars>
      </dgm:prSet>
      <dgm:spPr/>
    </dgm:pt>
    <dgm:pt modelId="{72C2936C-F1C1-4F69-A1AD-04BC70FB5EC7}" type="pres">
      <dgm:prSet presAssocID="{0D22F0C3-9F0C-4678-BAC6-20A00D9349E1}" presName="sp" presStyleCnt="0"/>
      <dgm:spPr/>
    </dgm:pt>
    <dgm:pt modelId="{D9C367D8-73FF-454F-A4EE-786607840FF1}" type="pres">
      <dgm:prSet presAssocID="{2CB290E3-EA18-4F96-AE0C-50B591193655}" presName="linNode" presStyleCnt="0"/>
      <dgm:spPr/>
    </dgm:pt>
    <dgm:pt modelId="{178ADCAB-48FD-4EF3-BBC5-46EC9563BD67}" type="pres">
      <dgm:prSet presAssocID="{2CB290E3-EA18-4F96-AE0C-50B591193655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B1DD450B-E4C3-401F-AC27-C286CE719D96}" type="pres">
      <dgm:prSet presAssocID="{2CB290E3-EA18-4F96-AE0C-50B591193655}" presName="descendantText" presStyleLbl="alignAccFollowNode1" presStyleIdx="3" presStyleCnt="7">
        <dgm:presLayoutVars>
          <dgm:bulletEnabled val="1"/>
        </dgm:presLayoutVars>
      </dgm:prSet>
      <dgm:spPr/>
    </dgm:pt>
    <dgm:pt modelId="{27A1203E-FE7E-4A6F-81C4-5DA5EEA6D30E}" type="pres">
      <dgm:prSet presAssocID="{F58D09AE-3AFD-4F89-8807-1447585D3C9D}" presName="sp" presStyleCnt="0"/>
      <dgm:spPr/>
    </dgm:pt>
    <dgm:pt modelId="{64516DA9-F17C-4AFA-9839-AF04DB1ECF0F}" type="pres">
      <dgm:prSet presAssocID="{CF1E9B6E-CAEB-419F-9603-D56EC6105EF2}" presName="linNode" presStyleCnt="0"/>
      <dgm:spPr/>
    </dgm:pt>
    <dgm:pt modelId="{B8BC23E4-498F-4338-9118-D80004A270F0}" type="pres">
      <dgm:prSet presAssocID="{CF1E9B6E-CAEB-419F-9603-D56EC6105EF2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3774A394-FC91-4288-907A-29EFDA87C881}" type="pres">
      <dgm:prSet presAssocID="{CF1E9B6E-CAEB-419F-9603-D56EC6105EF2}" presName="descendantText" presStyleLbl="alignAccFollowNode1" presStyleIdx="4" presStyleCnt="7">
        <dgm:presLayoutVars>
          <dgm:bulletEnabled val="1"/>
        </dgm:presLayoutVars>
      </dgm:prSet>
      <dgm:spPr/>
    </dgm:pt>
    <dgm:pt modelId="{9BA272F0-CCFB-49F2-9A25-CF0E394C785E}" type="pres">
      <dgm:prSet presAssocID="{6B1DA3CF-913A-44AA-A00E-44DBBCFF525D}" presName="sp" presStyleCnt="0"/>
      <dgm:spPr/>
    </dgm:pt>
    <dgm:pt modelId="{9287F6FE-AD52-40BB-9153-D44BD41F1887}" type="pres">
      <dgm:prSet presAssocID="{3CD135DC-C6B0-4570-BE09-9846C3CA369B}" presName="linNode" presStyleCnt="0"/>
      <dgm:spPr/>
    </dgm:pt>
    <dgm:pt modelId="{6B347ED3-2DBD-412A-82F8-BE019A88F210}" type="pres">
      <dgm:prSet presAssocID="{3CD135DC-C6B0-4570-BE09-9846C3CA369B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E21E4DE8-57E8-47D6-B7FF-D7EF7B925ADD}" type="pres">
      <dgm:prSet presAssocID="{3CD135DC-C6B0-4570-BE09-9846C3CA369B}" presName="descendantText" presStyleLbl="alignAccFollowNode1" presStyleIdx="5" presStyleCnt="7">
        <dgm:presLayoutVars>
          <dgm:bulletEnabled val="1"/>
        </dgm:presLayoutVars>
      </dgm:prSet>
      <dgm:spPr/>
    </dgm:pt>
    <dgm:pt modelId="{F7176BD9-FA54-401C-B598-C2161ED0B262}" type="pres">
      <dgm:prSet presAssocID="{A2BE3C91-086C-4A9D-9424-258C8C3FD6D0}" presName="sp" presStyleCnt="0"/>
      <dgm:spPr/>
    </dgm:pt>
    <dgm:pt modelId="{23B716AC-1A63-4460-95A4-29F2DFDA1598}" type="pres">
      <dgm:prSet presAssocID="{8C88B1FA-37DB-4BAE-9754-4D75E5B56A51}" presName="linNode" presStyleCnt="0"/>
      <dgm:spPr/>
    </dgm:pt>
    <dgm:pt modelId="{63100493-1764-4E6B-B24C-569CA751DF0C}" type="pres">
      <dgm:prSet presAssocID="{8C88B1FA-37DB-4BAE-9754-4D75E5B56A51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4D2C50CC-80E5-4E46-ABD5-415DAD1CCD9C}" type="pres">
      <dgm:prSet presAssocID="{8C88B1FA-37DB-4BAE-9754-4D75E5B56A51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80441902-17B3-40DE-9F22-0D2C3A91F878}" type="presOf" srcId="{DA3E2ACB-0834-4384-8A45-51B0C7BD323D}" destId="{4D2C50CC-80E5-4E46-ABD5-415DAD1CCD9C}" srcOrd="0" destOrd="0" presId="urn:microsoft.com/office/officeart/2005/8/layout/vList5"/>
    <dgm:cxn modelId="{2D0A190C-6B51-42DB-BA93-684168CC6048}" type="presOf" srcId="{3CD135DC-C6B0-4570-BE09-9846C3CA369B}" destId="{6B347ED3-2DBD-412A-82F8-BE019A88F210}" srcOrd="0" destOrd="0" presId="urn:microsoft.com/office/officeart/2005/8/layout/vList5"/>
    <dgm:cxn modelId="{3BCBE722-7253-4B1E-8828-B4303AD2294B}" srcId="{CC54839B-DDE9-4254-ABC6-D4F6718C9917}" destId="{3CD135DC-C6B0-4570-BE09-9846C3CA369B}" srcOrd="5" destOrd="0" parTransId="{4159AFD0-4874-4396-80E5-67697CF405FF}" sibTransId="{A2BE3C91-086C-4A9D-9424-258C8C3FD6D0}"/>
    <dgm:cxn modelId="{4924D124-2B20-4D85-A92A-C4F8FCB6636D}" srcId="{92B6080F-7E91-4A39-980F-A1AECD19CB9F}" destId="{5BD6F4E4-2E80-439E-AB14-63138195B6FD}" srcOrd="0" destOrd="0" parTransId="{C471B4E6-47AA-4098-9BA8-47DD3E2C8D09}" sibTransId="{FABEA4DD-0629-49A6-9C31-2071893F89C4}"/>
    <dgm:cxn modelId="{7C44FB2A-8341-4007-B866-AE2DDC254C5F}" srcId="{2CB290E3-EA18-4F96-AE0C-50B591193655}" destId="{0EFD21AD-11A7-4CEC-9362-C739B93F5B80}" srcOrd="0" destOrd="0" parTransId="{9DCEC0DE-8F65-4EBE-98E6-C4D1F6C4F88B}" sibTransId="{2C89B76F-9AB9-42BD-ACE7-F8C446B6C853}"/>
    <dgm:cxn modelId="{CA2C0E34-5A0D-4E0C-B7AA-74D4D51198D9}" srcId="{AFFDB63D-8E60-4007-BFA4-F08A2C061996}" destId="{C71F1655-8680-4E0C-9BA9-FF6E4B95BDAF}" srcOrd="0" destOrd="0" parTransId="{431824D1-68B4-48EC-BD35-D22B0463FB11}" sibTransId="{2E8C1B3B-DA1F-4AB4-A7C6-BD57DF431918}"/>
    <dgm:cxn modelId="{89D80835-BF7C-47EA-A7DC-C39CCC05051C}" type="presOf" srcId="{6BBFA369-91FB-4849-A773-1D37E4E182EC}" destId="{BABE4F05-2F7E-4D8C-BF19-39110F5A4D92}" srcOrd="0" destOrd="0" presId="urn:microsoft.com/office/officeart/2005/8/layout/vList5"/>
    <dgm:cxn modelId="{5B71C737-D4A2-403D-BDF2-E0E3199E334F}" srcId="{CC54839B-DDE9-4254-ABC6-D4F6718C9917}" destId="{8C88B1FA-37DB-4BAE-9754-4D75E5B56A51}" srcOrd="6" destOrd="0" parTransId="{817B02D7-8D1E-45B2-A4E2-7D182B17BC71}" sibTransId="{6B208D84-D0D7-4DD3-B12F-24773A634CC3}"/>
    <dgm:cxn modelId="{C512F43B-04AE-4A20-A2F6-A96F6862E1B4}" type="presOf" srcId="{CF1E9B6E-CAEB-419F-9603-D56EC6105EF2}" destId="{B8BC23E4-498F-4338-9118-D80004A270F0}" srcOrd="0" destOrd="0" presId="urn:microsoft.com/office/officeart/2005/8/layout/vList5"/>
    <dgm:cxn modelId="{98E9BE5C-4FFD-4A2D-BF56-7F8C65C3955B}" srcId="{CC54839B-DDE9-4254-ABC6-D4F6718C9917}" destId="{2CB290E3-EA18-4F96-AE0C-50B591193655}" srcOrd="3" destOrd="0" parTransId="{183ED45E-D511-4F8C-9328-6FF270460411}" sibTransId="{F58D09AE-3AFD-4F89-8807-1447585D3C9D}"/>
    <dgm:cxn modelId="{728F7E43-9DD5-4598-B8D0-D9D3160D70CE}" type="presOf" srcId="{CFE584FD-32E4-4733-B141-092B105B0EAF}" destId="{E21E4DE8-57E8-47D6-B7FF-D7EF7B925ADD}" srcOrd="0" destOrd="0" presId="urn:microsoft.com/office/officeart/2005/8/layout/vList5"/>
    <dgm:cxn modelId="{F88F1345-2DA4-424A-884C-5270369BF333}" srcId="{CC54839B-DDE9-4254-ABC6-D4F6718C9917}" destId="{CF1E9B6E-CAEB-419F-9603-D56EC6105EF2}" srcOrd="4" destOrd="0" parTransId="{82C5C608-F9A8-4962-8E05-6DC269197D1E}" sibTransId="{6B1DA3CF-913A-44AA-A00E-44DBBCFF525D}"/>
    <dgm:cxn modelId="{96959748-47B0-4422-BD52-96E00F45D9FD}" type="presOf" srcId="{23D601EA-7FD1-40A5-B567-3E592E2388A8}" destId="{2046899B-1DA0-452F-A12F-9E4C71A35C22}" srcOrd="0" destOrd="0" presId="urn:microsoft.com/office/officeart/2005/8/layout/vList5"/>
    <dgm:cxn modelId="{DF183150-A3C0-4AC9-ADA6-0ECE3604E960}" srcId="{3CD135DC-C6B0-4570-BE09-9846C3CA369B}" destId="{CFE584FD-32E4-4733-B141-092B105B0EAF}" srcOrd="0" destOrd="0" parTransId="{A2F8D164-B5E7-47BE-A8D0-45D71B4C8AD9}" sibTransId="{D6903E09-986C-496F-AB2B-52C7B01A39EB}"/>
    <dgm:cxn modelId="{35071E77-F745-47EA-8BB3-E8E3F47613AF}" type="presOf" srcId="{AFFDB63D-8E60-4007-BFA4-F08A2C061996}" destId="{83597712-CEB2-40D8-83AC-52B0F54F0AD7}" srcOrd="0" destOrd="0" presId="urn:microsoft.com/office/officeart/2005/8/layout/vList5"/>
    <dgm:cxn modelId="{CAFA4E57-23BB-48BA-B996-E9217F1E4579}" srcId="{8C88B1FA-37DB-4BAE-9754-4D75E5B56A51}" destId="{DA3E2ACB-0834-4384-8A45-51B0C7BD323D}" srcOrd="0" destOrd="0" parTransId="{0E6AFD82-B3FF-4132-BC42-9FB2000760B0}" sibTransId="{DD8E62EC-D58A-4DC6-BBE1-ACFA0604C120}"/>
    <dgm:cxn modelId="{6011D17D-3CA5-4309-97C5-856DFA35FC0C}" type="presOf" srcId="{6C8039BA-0B7E-4E9E-BA8B-C515296A3156}" destId="{3774A394-FC91-4288-907A-29EFDA87C881}" srcOrd="0" destOrd="0" presId="urn:microsoft.com/office/officeart/2005/8/layout/vList5"/>
    <dgm:cxn modelId="{A39F878A-5661-4C1A-BADF-02E92E3B47DC}" type="presOf" srcId="{5BD6F4E4-2E80-439E-AB14-63138195B6FD}" destId="{797BAEFE-205B-4128-830D-95FEEC8B62E7}" srcOrd="0" destOrd="0" presId="urn:microsoft.com/office/officeart/2005/8/layout/vList5"/>
    <dgm:cxn modelId="{1869FF8B-3F62-42EA-BA2E-4EFD1B290CE1}" srcId="{CC54839B-DDE9-4254-ABC6-D4F6718C9917}" destId="{AFFDB63D-8E60-4007-BFA4-F08A2C061996}" srcOrd="1" destOrd="0" parTransId="{55E78D12-1A6C-411F-8FAA-58DDBC8CDF9E}" sibTransId="{197607F8-F392-4284-A9ED-D319F767D566}"/>
    <dgm:cxn modelId="{A24B4192-D739-4A65-8FBD-EBFF1CBDF94A}" type="presOf" srcId="{CC54839B-DDE9-4254-ABC6-D4F6718C9917}" destId="{712310D1-7096-404E-8C72-90141C0F57C7}" srcOrd="0" destOrd="0" presId="urn:microsoft.com/office/officeart/2005/8/layout/vList5"/>
    <dgm:cxn modelId="{24FB359C-0FD2-447E-A255-F830DA745858}" srcId="{CC54839B-DDE9-4254-ABC6-D4F6718C9917}" destId="{92B6080F-7E91-4A39-980F-A1AECD19CB9F}" srcOrd="2" destOrd="0" parTransId="{68E75497-4723-41FB-86E6-9AF282791C28}" sibTransId="{0D22F0C3-9F0C-4678-BAC6-20A00D9349E1}"/>
    <dgm:cxn modelId="{F753BC9C-0DA4-4E7A-958E-39DAF2B8A84C}" type="presOf" srcId="{92B6080F-7E91-4A39-980F-A1AECD19CB9F}" destId="{A307A069-FB48-4CA4-802F-0A3FCA17DB83}" srcOrd="0" destOrd="0" presId="urn:microsoft.com/office/officeart/2005/8/layout/vList5"/>
    <dgm:cxn modelId="{4AC5DFA8-E6BB-43D5-B8C6-B01BE29DD937}" type="presOf" srcId="{0EFD21AD-11A7-4CEC-9362-C739B93F5B80}" destId="{B1DD450B-E4C3-401F-AC27-C286CE719D96}" srcOrd="0" destOrd="0" presId="urn:microsoft.com/office/officeart/2005/8/layout/vList5"/>
    <dgm:cxn modelId="{5ADE59AC-7C7E-41C1-BD5C-8EA78D705AC7}" srcId="{CC54839B-DDE9-4254-ABC6-D4F6718C9917}" destId="{6BBFA369-91FB-4849-A773-1D37E4E182EC}" srcOrd="0" destOrd="0" parTransId="{F4EFFB10-78C7-4E69-9121-8CCD4E319F92}" sibTransId="{F41B34B0-E219-44B0-9922-CC09EB7E88DE}"/>
    <dgm:cxn modelId="{83B22BB7-B3A4-4E41-B1E6-3D2A9847F09E}" type="presOf" srcId="{8C88B1FA-37DB-4BAE-9754-4D75E5B56A51}" destId="{63100493-1764-4E6B-B24C-569CA751DF0C}" srcOrd="0" destOrd="0" presId="urn:microsoft.com/office/officeart/2005/8/layout/vList5"/>
    <dgm:cxn modelId="{826A42CD-73B8-4F57-A144-43ADAC4F8EBF}" type="presOf" srcId="{C71F1655-8680-4E0C-9BA9-FF6E4B95BDAF}" destId="{85D8E280-F348-4C59-BE97-F22CB400AD9D}" srcOrd="0" destOrd="0" presId="urn:microsoft.com/office/officeart/2005/8/layout/vList5"/>
    <dgm:cxn modelId="{09C0E6D9-2F68-4CE1-8E14-F914002E9A68}" srcId="{CF1E9B6E-CAEB-419F-9603-D56EC6105EF2}" destId="{6C8039BA-0B7E-4E9E-BA8B-C515296A3156}" srcOrd="0" destOrd="0" parTransId="{FC49E064-A6AC-4DA8-8E0C-7E1F04EDBBCF}" sibTransId="{BB34E9DE-5669-4CA2-B364-6E76D7ACDEC4}"/>
    <dgm:cxn modelId="{83EBA1DB-1EA2-4C85-A197-DEC330B18325}" type="presOf" srcId="{2CB290E3-EA18-4F96-AE0C-50B591193655}" destId="{178ADCAB-48FD-4EF3-BBC5-46EC9563BD67}" srcOrd="0" destOrd="0" presId="urn:microsoft.com/office/officeart/2005/8/layout/vList5"/>
    <dgm:cxn modelId="{A66B7AE1-17F5-46B9-89A9-0DB6C390533C}" srcId="{6BBFA369-91FB-4849-A773-1D37E4E182EC}" destId="{23D601EA-7FD1-40A5-B567-3E592E2388A8}" srcOrd="0" destOrd="0" parTransId="{6C23FA8C-5B93-445E-8267-569546C741FB}" sibTransId="{4EE08D36-CB06-4827-9B4E-A8EDB3723F17}"/>
    <dgm:cxn modelId="{E133AB00-C5C2-47A1-8252-63C0860CBEBB}" type="presParOf" srcId="{712310D1-7096-404E-8C72-90141C0F57C7}" destId="{6EEFA1BF-BD43-46DC-BDA0-0B35D06C4BEC}" srcOrd="0" destOrd="0" presId="urn:microsoft.com/office/officeart/2005/8/layout/vList5"/>
    <dgm:cxn modelId="{4202AAD0-DB8B-4749-95F8-5B536B77F238}" type="presParOf" srcId="{6EEFA1BF-BD43-46DC-BDA0-0B35D06C4BEC}" destId="{BABE4F05-2F7E-4D8C-BF19-39110F5A4D92}" srcOrd="0" destOrd="0" presId="urn:microsoft.com/office/officeart/2005/8/layout/vList5"/>
    <dgm:cxn modelId="{F6E0A81B-2C7C-4E5B-B027-E024BD7C065C}" type="presParOf" srcId="{6EEFA1BF-BD43-46DC-BDA0-0B35D06C4BEC}" destId="{2046899B-1DA0-452F-A12F-9E4C71A35C22}" srcOrd="1" destOrd="0" presId="urn:microsoft.com/office/officeart/2005/8/layout/vList5"/>
    <dgm:cxn modelId="{7691489A-76E5-44C1-A774-37DD510D37DD}" type="presParOf" srcId="{712310D1-7096-404E-8C72-90141C0F57C7}" destId="{374403F2-690D-47AA-95A1-229AE0D80B45}" srcOrd="1" destOrd="0" presId="urn:microsoft.com/office/officeart/2005/8/layout/vList5"/>
    <dgm:cxn modelId="{E6F621BF-E8DA-4DA0-95EA-7A65CAFC3D92}" type="presParOf" srcId="{712310D1-7096-404E-8C72-90141C0F57C7}" destId="{1AD44DDA-A4CA-4203-A451-3AE63D64B947}" srcOrd="2" destOrd="0" presId="urn:microsoft.com/office/officeart/2005/8/layout/vList5"/>
    <dgm:cxn modelId="{E943D6CD-C939-4126-A139-A4EB32E50FEF}" type="presParOf" srcId="{1AD44DDA-A4CA-4203-A451-3AE63D64B947}" destId="{83597712-CEB2-40D8-83AC-52B0F54F0AD7}" srcOrd="0" destOrd="0" presId="urn:microsoft.com/office/officeart/2005/8/layout/vList5"/>
    <dgm:cxn modelId="{A47D8251-A955-4093-B676-331A92FA912F}" type="presParOf" srcId="{1AD44DDA-A4CA-4203-A451-3AE63D64B947}" destId="{85D8E280-F348-4C59-BE97-F22CB400AD9D}" srcOrd="1" destOrd="0" presId="urn:microsoft.com/office/officeart/2005/8/layout/vList5"/>
    <dgm:cxn modelId="{92B841E2-ACDA-4DC1-A066-1F3F3D89DF97}" type="presParOf" srcId="{712310D1-7096-404E-8C72-90141C0F57C7}" destId="{A23F6ED6-A0B8-4204-AAC8-E13EC07441A5}" srcOrd="3" destOrd="0" presId="urn:microsoft.com/office/officeart/2005/8/layout/vList5"/>
    <dgm:cxn modelId="{BB0A7453-802D-48DC-A8A2-868F8662F403}" type="presParOf" srcId="{712310D1-7096-404E-8C72-90141C0F57C7}" destId="{8895E186-8C4E-4CE0-AD01-090136CA6FD9}" srcOrd="4" destOrd="0" presId="urn:microsoft.com/office/officeart/2005/8/layout/vList5"/>
    <dgm:cxn modelId="{DCC3E685-A0CA-4C0C-BADB-71CDB1F50727}" type="presParOf" srcId="{8895E186-8C4E-4CE0-AD01-090136CA6FD9}" destId="{A307A069-FB48-4CA4-802F-0A3FCA17DB83}" srcOrd="0" destOrd="0" presId="urn:microsoft.com/office/officeart/2005/8/layout/vList5"/>
    <dgm:cxn modelId="{E48A5BC6-A7A5-413B-ADAA-23FE96967221}" type="presParOf" srcId="{8895E186-8C4E-4CE0-AD01-090136CA6FD9}" destId="{797BAEFE-205B-4128-830D-95FEEC8B62E7}" srcOrd="1" destOrd="0" presId="urn:microsoft.com/office/officeart/2005/8/layout/vList5"/>
    <dgm:cxn modelId="{24F112D0-3F04-4163-B518-0156B8645572}" type="presParOf" srcId="{712310D1-7096-404E-8C72-90141C0F57C7}" destId="{72C2936C-F1C1-4F69-A1AD-04BC70FB5EC7}" srcOrd="5" destOrd="0" presId="urn:microsoft.com/office/officeart/2005/8/layout/vList5"/>
    <dgm:cxn modelId="{491B7524-E17A-4A82-BC7D-D05E9D22E4BE}" type="presParOf" srcId="{712310D1-7096-404E-8C72-90141C0F57C7}" destId="{D9C367D8-73FF-454F-A4EE-786607840FF1}" srcOrd="6" destOrd="0" presId="urn:microsoft.com/office/officeart/2005/8/layout/vList5"/>
    <dgm:cxn modelId="{F147FAC2-C4E5-4ACA-8E29-ED033147F02E}" type="presParOf" srcId="{D9C367D8-73FF-454F-A4EE-786607840FF1}" destId="{178ADCAB-48FD-4EF3-BBC5-46EC9563BD67}" srcOrd="0" destOrd="0" presId="urn:microsoft.com/office/officeart/2005/8/layout/vList5"/>
    <dgm:cxn modelId="{E51FD62C-39D9-4C2E-A354-CD6ACB23A3EB}" type="presParOf" srcId="{D9C367D8-73FF-454F-A4EE-786607840FF1}" destId="{B1DD450B-E4C3-401F-AC27-C286CE719D96}" srcOrd="1" destOrd="0" presId="urn:microsoft.com/office/officeart/2005/8/layout/vList5"/>
    <dgm:cxn modelId="{46ED2C1D-932F-4ED9-94B0-35347D7887CF}" type="presParOf" srcId="{712310D1-7096-404E-8C72-90141C0F57C7}" destId="{27A1203E-FE7E-4A6F-81C4-5DA5EEA6D30E}" srcOrd="7" destOrd="0" presId="urn:microsoft.com/office/officeart/2005/8/layout/vList5"/>
    <dgm:cxn modelId="{11F60656-D502-4DBB-9604-076BCE5FE7D0}" type="presParOf" srcId="{712310D1-7096-404E-8C72-90141C0F57C7}" destId="{64516DA9-F17C-4AFA-9839-AF04DB1ECF0F}" srcOrd="8" destOrd="0" presId="urn:microsoft.com/office/officeart/2005/8/layout/vList5"/>
    <dgm:cxn modelId="{E743A00C-DB77-4DF2-9360-2CADD23A406D}" type="presParOf" srcId="{64516DA9-F17C-4AFA-9839-AF04DB1ECF0F}" destId="{B8BC23E4-498F-4338-9118-D80004A270F0}" srcOrd="0" destOrd="0" presId="urn:microsoft.com/office/officeart/2005/8/layout/vList5"/>
    <dgm:cxn modelId="{0BAE0FCC-5057-4B7F-AC63-1D59E4663118}" type="presParOf" srcId="{64516DA9-F17C-4AFA-9839-AF04DB1ECF0F}" destId="{3774A394-FC91-4288-907A-29EFDA87C881}" srcOrd="1" destOrd="0" presId="urn:microsoft.com/office/officeart/2005/8/layout/vList5"/>
    <dgm:cxn modelId="{83A8AF68-54BC-4353-86A9-ADC53BEB1759}" type="presParOf" srcId="{712310D1-7096-404E-8C72-90141C0F57C7}" destId="{9BA272F0-CCFB-49F2-9A25-CF0E394C785E}" srcOrd="9" destOrd="0" presId="urn:microsoft.com/office/officeart/2005/8/layout/vList5"/>
    <dgm:cxn modelId="{B22D37DA-1537-4DA4-8B14-BF612CBB3A04}" type="presParOf" srcId="{712310D1-7096-404E-8C72-90141C0F57C7}" destId="{9287F6FE-AD52-40BB-9153-D44BD41F1887}" srcOrd="10" destOrd="0" presId="urn:microsoft.com/office/officeart/2005/8/layout/vList5"/>
    <dgm:cxn modelId="{3D0C2716-6D09-481D-ACDA-E50BF345C344}" type="presParOf" srcId="{9287F6FE-AD52-40BB-9153-D44BD41F1887}" destId="{6B347ED3-2DBD-412A-82F8-BE019A88F210}" srcOrd="0" destOrd="0" presId="urn:microsoft.com/office/officeart/2005/8/layout/vList5"/>
    <dgm:cxn modelId="{08048B8C-19E3-4D51-B1D7-1B610312DFBA}" type="presParOf" srcId="{9287F6FE-AD52-40BB-9153-D44BD41F1887}" destId="{E21E4DE8-57E8-47D6-B7FF-D7EF7B925ADD}" srcOrd="1" destOrd="0" presId="urn:microsoft.com/office/officeart/2005/8/layout/vList5"/>
    <dgm:cxn modelId="{B50C06D9-54D8-4566-897C-DD19EECE1F65}" type="presParOf" srcId="{712310D1-7096-404E-8C72-90141C0F57C7}" destId="{F7176BD9-FA54-401C-B598-C2161ED0B262}" srcOrd="11" destOrd="0" presId="urn:microsoft.com/office/officeart/2005/8/layout/vList5"/>
    <dgm:cxn modelId="{E2861F09-8AF8-4910-8EB4-09C33DD188F0}" type="presParOf" srcId="{712310D1-7096-404E-8C72-90141C0F57C7}" destId="{23B716AC-1A63-4460-95A4-29F2DFDA1598}" srcOrd="12" destOrd="0" presId="urn:microsoft.com/office/officeart/2005/8/layout/vList5"/>
    <dgm:cxn modelId="{90CD3C62-ADD9-446B-9C55-F435A71BDAA8}" type="presParOf" srcId="{23B716AC-1A63-4460-95A4-29F2DFDA1598}" destId="{63100493-1764-4E6B-B24C-569CA751DF0C}" srcOrd="0" destOrd="0" presId="urn:microsoft.com/office/officeart/2005/8/layout/vList5"/>
    <dgm:cxn modelId="{6559AD87-6B3C-40CC-AE9A-C620E648E4B4}" type="presParOf" srcId="{23B716AC-1A63-4460-95A4-29F2DFDA1598}" destId="{4D2C50CC-80E5-4E46-ABD5-415DAD1CCD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4839B-DDE9-4254-ABC6-D4F6718C991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BFA369-91FB-4849-A773-1D37E4E182EC}">
      <dgm:prSet/>
      <dgm:spPr/>
      <dgm:t>
        <a:bodyPr/>
        <a:lstStyle/>
        <a:p>
          <a:r>
            <a:rPr lang="es-ES" b="1" i="0" dirty="0" err="1"/>
            <a:t>plot</a:t>
          </a:r>
          <a:r>
            <a:rPr lang="es-ES" b="1" i="0" dirty="0"/>
            <a:t>() </a:t>
          </a:r>
          <a:endParaRPr lang="en-US" b="1" i="0" dirty="0"/>
        </a:p>
      </dgm:t>
    </dgm:pt>
    <dgm:pt modelId="{F4EFFB10-78C7-4E69-9121-8CCD4E319F92}" type="parTrans" cxnId="{5ADE59AC-7C7E-41C1-BD5C-8EA78D705AC7}">
      <dgm:prSet/>
      <dgm:spPr/>
      <dgm:t>
        <a:bodyPr/>
        <a:lstStyle/>
        <a:p>
          <a:endParaRPr lang="en-US"/>
        </a:p>
      </dgm:t>
    </dgm:pt>
    <dgm:pt modelId="{F41B34B0-E219-44B0-9922-CC09EB7E88DE}" type="sibTrans" cxnId="{5ADE59AC-7C7E-41C1-BD5C-8EA78D705AC7}">
      <dgm:prSet/>
      <dgm:spPr/>
      <dgm:t>
        <a:bodyPr/>
        <a:lstStyle/>
        <a:p>
          <a:endParaRPr lang="en-US"/>
        </a:p>
      </dgm:t>
    </dgm:pt>
    <dgm:pt modelId="{AFFDB63D-8E60-4007-BFA4-F08A2C061996}">
      <dgm:prSet/>
      <dgm:spPr/>
      <dgm:t>
        <a:bodyPr/>
        <a:lstStyle/>
        <a:p>
          <a:r>
            <a:rPr lang="es-ES" b="1" i="0" dirty="0" err="1"/>
            <a:t>hist</a:t>
          </a:r>
          <a:r>
            <a:rPr lang="es-ES" b="1" i="0" dirty="0"/>
            <a:t>()  </a:t>
          </a:r>
          <a:endParaRPr lang="en-US" b="1" i="0" dirty="0"/>
        </a:p>
      </dgm:t>
    </dgm:pt>
    <dgm:pt modelId="{55E78D12-1A6C-411F-8FAA-58DDBC8CDF9E}" type="parTrans" cxnId="{1869FF8B-3F62-42EA-BA2E-4EFD1B290CE1}">
      <dgm:prSet/>
      <dgm:spPr/>
      <dgm:t>
        <a:bodyPr/>
        <a:lstStyle/>
        <a:p>
          <a:endParaRPr lang="en-US"/>
        </a:p>
      </dgm:t>
    </dgm:pt>
    <dgm:pt modelId="{197607F8-F392-4284-A9ED-D319F767D566}" type="sibTrans" cxnId="{1869FF8B-3F62-42EA-BA2E-4EFD1B290CE1}">
      <dgm:prSet/>
      <dgm:spPr/>
      <dgm:t>
        <a:bodyPr/>
        <a:lstStyle/>
        <a:p>
          <a:endParaRPr lang="en-US"/>
        </a:p>
      </dgm:t>
    </dgm:pt>
    <dgm:pt modelId="{92B6080F-7E91-4A39-980F-A1AECD19CB9F}">
      <dgm:prSet/>
      <dgm:spPr/>
      <dgm:t>
        <a:bodyPr/>
        <a:lstStyle/>
        <a:p>
          <a:r>
            <a:rPr lang="es-ES" b="1" i="0" dirty="0" err="1"/>
            <a:t>barplot</a:t>
          </a:r>
          <a:r>
            <a:rPr lang="es-ES" b="1" i="0" dirty="0"/>
            <a:t>() </a:t>
          </a:r>
          <a:endParaRPr lang="en-US" b="1" i="0" dirty="0"/>
        </a:p>
      </dgm:t>
    </dgm:pt>
    <dgm:pt modelId="{68E75497-4723-41FB-86E6-9AF282791C28}" type="parTrans" cxnId="{24FB359C-0FD2-447E-A255-F830DA745858}">
      <dgm:prSet/>
      <dgm:spPr/>
      <dgm:t>
        <a:bodyPr/>
        <a:lstStyle/>
        <a:p>
          <a:endParaRPr lang="en-US"/>
        </a:p>
      </dgm:t>
    </dgm:pt>
    <dgm:pt modelId="{0D22F0C3-9F0C-4678-BAC6-20A00D9349E1}" type="sibTrans" cxnId="{24FB359C-0FD2-447E-A255-F830DA745858}">
      <dgm:prSet/>
      <dgm:spPr/>
      <dgm:t>
        <a:bodyPr/>
        <a:lstStyle/>
        <a:p>
          <a:endParaRPr lang="en-US"/>
        </a:p>
      </dgm:t>
    </dgm:pt>
    <dgm:pt modelId="{2CB290E3-EA18-4F96-AE0C-50B591193655}">
      <dgm:prSet/>
      <dgm:spPr/>
      <dgm:t>
        <a:bodyPr/>
        <a:lstStyle/>
        <a:p>
          <a:r>
            <a:rPr lang="es-ES" b="1" i="0" dirty="0" err="1"/>
            <a:t>boxplot</a:t>
          </a:r>
          <a:r>
            <a:rPr lang="es-ES" b="1" i="0" dirty="0"/>
            <a:t>()</a:t>
          </a:r>
          <a:endParaRPr lang="en-US" b="1" i="0" dirty="0"/>
        </a:p>
      </dgm:t>
    </dgm:pt>
    <dgm:pt modelId="{183ED45E-D511-4F8C-9328-6FF270460411}" type="parTrans" cxnId="{98E9BE5C-4FFD-4A2D-BF56-7F8C65C3955B}">
      <dgm:prSet/>
      <dgm:spPr/>
      <dgm:t>
        <a:bodyPr/>
        <a:lstStyle/>
        <a:p>
          <a:endParaRPr lang="en-US"/>
        </a:p>
      </dgm:t>
    </dgm:pt>
    <dgm:pt modelId="{F58D09AE-3AFD-4F89-8807-1447585D3C9D}" type="sibTrans" cxnId="{98E9BE5C-4FFD-4A2D-BF56-7F8C65C3955B}">
      <dgm:prSet/>
      <dgm:spPr/>
      <dgm:t>
        <a:bodyPr/>
        <a:lstStyle/>
        <a:p>
          <a:endParaRPr lang="en-US"/>
        </a:p>
      </dgm:t>
    </dgm:pt>
    <dgm:pt modelId="{23D601EA-7FD1-40A5-B567-3E592E2388A8}">
      <dgm:prSet/>
      <dgm:spPr/>
      <dgm:t>
        <a:bodyPr/>
        <a:lstStyle/>
        <a:p>
          <a:r>
            <a:rPr lang="en-US" dirty="0" err="1"/>
            <a:t>Gráfico</a:t>
          </a:r>
          <a:r>
            <a:rPr lang="en-US" dirty="0"/>
            <a:t> de dispersion o lineal</a:t>
          </a:r>
        </a:p>
      </dgm:t>
    </dgm:pt>
    <dgm:pt modelId="{6C23FA8C-5B93-445E-8267-569546C741FB}" type="parTrans" cxnId="{A66B7AE1-17F5-46B9-89A9-0DB6C390533C}">
      <dgm:prSet/>
      <dgm:spPr/>
      <dgm:t>
        <a:bodyPr/>
        <a:lstStyle/>
        <a:p>
          <a:endParaRPr lang="es-ES"/>
        </a:p>
      </dgm:t>
    </dgm:pt>
    <dgm:pt modelId="{4EE08D36-CB06-4827-9B4E-A8EDB3723F17}" type="sibTrans" cxnId="{A66B7AE1-17F5-46B9-89A9-0DB6C390533C}">
      <dgm:prSet/>
      <dgm:spPr/>
      <dgm:t>
        <a:bodyPr/>
        <a:lstStyle/>
        <a:p>
          <a:endParaRPr lang="es-ES"/>
        </a:p>
      </dgm:t>
    </dgm:pt>
    <dgm:pt modelId="{C71F1655-8680-4E0C-9BA9-FF6E4B95BDAF}">
      <dgm:prSet/>
      <dgm:spPr/>
      <dgm:t>
        <a:bodyPr/>
        <a:lstStyle/>
        <a:p>
          <a:r>
            <a:rPr lang="en-US" b="0" i="0" dirty="0" err="1"/>
            <a:t>Histograma</a:t>
          </a:r>
          <a:endParaRPr lang="en-US" b="0" i="0" dirty="0"/>
        </a:p>
      </dgm:t>
    </dgm:pt>
    <dgm:pt modelId="{431824D1-68B4-48EC-BD35-D22B0463FB11}" type="parTrans" cxnId="{CA2C0E34-5A0D-4E0C-B7AA-74D4D51198D9}">
      <dgm:prSet/>
      <dgm:spPr/>
      <dgm:t>
        <a:bodyPr/>
        <a:lstStyle/>
        <a:p>
          <a:endParaRPr lang="es-ES"/>
        </a:p>
      </dgm:t>
    </dgm:pt>
    <dgm:pt modelId="{2E8C1B3B-DA1F-4AB4-A7C6-BD57DF431918}" type="sibTrans" cxnId="{CA2C0E34-5A0D-4E0C-B7AA-74D4D51198D9}">
      <dgm:prSet/>
      <dgm:spPr/>
      <dgm:t>
        <a:bodyPr/>
        <a:lstStyle/>
        <a:p>
          <a:endParaRPr lang="es-ES"/>
        </a:p>
      </dgm:t>
    </dgm:pt>
    <dgm:pt modelId="{5BD6F4E4-2E80-439E-AB14-63138195B6FD}">
      <dgm:prSet/>
      <dgm:spPr/>
      <dgm:t>
        <a:bodyPr/>
        <a:lstStyle/>
        <a:p>
          <a:r>
            <a:rPr lang="en-US" b="0" i="0" dirty="0" err="1"/>
            <a:t>Gráfico</a:t>
          </a:r>
          <a:r>
            <a:rPr lang="en-US" b="0" i="0" dirty="0"/>
            <a:t> de </a:t>
          </a:r>
          <a:r>
            <a:rPr lang="en-US" b="0" i="0" dirty="0" err="1"/>
            <a:t>barras</a:t>
          </a:r>
          <a:endParaRPr lang="en-US" b="0" i="0" dirty="0"/>
        </a:p>
      </dgm:t>
    </dgm:pt>
    <dgm:pt modelId="{C471B4E6-47AA-4098-9BA8-47DD3E2C8D09}" type="parTrans" cxnId="{4924D124-2B20-4D85-A92A-C4F8FCB6636D}">
      <dgm:prSet/>
      <dgm:spPr/>
      <dgm:t>
        <a:bodyPr/>
        <a:lstStyle/>
        <a:p>
          <a:endParaRPr lang="es-ES"/>
        </a:p>
      </dgm:t>
    </dgm:pt>
    <dgm:pt modelId="{FABEA4DD-0629-49A6-9C31-2071893F89C4}" type="sibTrans" cxnId="{4924D124-2B20-4D85-A92A-C4F8FCB6636D}">
      <dgm:prSet/>
      <dgm:spPr/>
      <dgm:t>
        <a:bodyPr/>
        <a:lstStyle/>
        <a:p>
          <a:endParaRPr lang="es-ES"/>
        </a:p>
      </dgm:t>
    </dgm:pt>
    <dgm:pt modelId="{0EFD21AD-11A7-4CEC-9362-C739B93F5B80}">
      <dgm:prSet/>
      <dgm:spPr/>
      <dgm:t>
        <a:bodyPr/>
        <a:lstStyle/>
        <a:p>
          <a:r>
            <a:rPr lang="en-US" b="0" i="0" dirty="0" err="1"/>
            <a:t>Gráfico</a:t>
          </a:r>
          <a:r>
            <a:rPr lang="en-US" b="0" i="0" dirty="0"/>
            <a:t> de </a:t>
          </a:r>
          <a:r>
            <a:rPr lang="en-US" b="0" i="0" dirty="0" err="1"/>
            <a:t>caja</a:t>
          </a:r>
          <a:r>
            <a:rPr lang="en-US" b="0" i="0" dirty="0"/>
            <a:t> y </a:t>
          </a:r>
          <a:r>
            <a:rPr lang="en-US" b="0" i="0" dirty="0" err="1"/>
            <a:t>bigotes</a:t>
          </a:r>
          <a:endParaRPr lang="en-US" b="0" i="0" dirty="0"/>
        </a:p>
      </dgm:t>
    </dgm:pt>
    <dgm:pt modelId="{9DCEC0DE-8F65-4EBE-98E6-C4D1F6C4F88B}" type="parTrans" cxnId="{7C44FB2A-8341-4007-B866-AE2DDC254C5F}">
      <dgm:prSet/>
      <dgm:spPr/>
      <dgm:t>
        <a:bodyPr/>
        <a:lstStyle/>
        <a:p>
          <a:endParaRPr lang="es-ES"/>
        </a:p>
      </dgm:t>
    </dgm:pt>
    <dgm:pt modelId="{2C89B76F-9AB9-42BD-ACE7-F8C446B6C853}" type="sibTrans" cxnId="{7C44FB2A-8341-4007-B866-AE2DDC254C5F}">
      <dgm:prSet/>
      <dgm:spPr/>
      <dgm:t>
        <a:bodyPr/>
        <a:lstStyle/>
        <a:p>
          <a:endParaRPr lang="es-ES"/>
        </a:p>
      </dgm:t>
    </dgm:pt>
    <dgm:pt modelId="{2247E968-C768-430D-8866-756968F9E089}" type="pres">
      <dgm:prSet presAssocID="{CC54839B-DDE9-4254-ABC6-D4F6718C9917}" presName="linear" presStyleCnt="0">
        <dgm:presLayoutVars>
          <dgm:animLvl val="lvl"/>
          <dgm:resizeHandles val="exact"/>
        </dgm:presLayoutVars>
      </dgm:prSet>
      <dgm:spPr/>
    </dgm:pt>
    <dgm:pt modelId="{150D5904-EA33-4365-974D-5B2697241B32}" type="pres">
      <dgm:prSet presAssocID="{6BBFA369-91FB-4849-A773-1D37E4E182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D3289F6-69B0-4727-87E1-0D2BC759E317}" type="pres">
      <dgm:prSet presAssocID="{6BBFA369-91FB-4849-A773-1D37E4E182EC}" presName="childText" presStyleLbl="revTx" presStyleIdx="0" presStyleCnt="4">
        <dgm:presLayoutVars>
          <dgm:bulletEnabled val="1"/>
        </dgm:presLayoutVars>
      </dgm:prSet>
      <dgm:spPr/>
    </dgm:pt>
    <dgm:pt modelId="{902BD8B1-0C9E-45D2-8368-F7ADFE031A54}" type="pres">
      <dgm:prSet presAssocID="{AFFDB63D-8E60-4007-BFA4-F08A2C0619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ED210D7-361F-4E07-8D58-C36C65D3BA39}" type="pres">
      <dgm:prSet presAssocID="{AFFDB63D-8E60-4007-BFA4-F08A2C061996}" presName="childText" presStyleLbl="revTx" presStyleIdx="1" presStyleCnt="4">
        <dgm:presLayoutVars>
          <dgm:bulletEnabled val="1"/>
        </dgm:presLayoutVars>
      </dgm:prSet>
      <dgm:spPr/>
    </dgm:pt>
    <dgm:pt modelId="{EA16AAE5-B955-427A-ACA3-D510735C2EE9}" type="pres">
      <dgm:prSet presAssocID="{92B6080F-7E91-4A39-980F-A1AECD19CB9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38811C2-DB00-4086-9960-C6A3CA205AB0}" type="pres">
      <dgm:prSet presAssocID="{92B6080F-7E91-4A39-980F-A1AECD19CB9F}" presName="childText" presStyleLbl="revTx" presStyleIdx="2" presStyleCnt="4">
        <dgm:presLayoutVars>
          <dgm:bulletEnabled val="1"/>
        </dgm:presLayoutVars>
      </dgm:prSet>
      <dgm:spPr/>
    </dgm:pt>
    <dgm:pt modelId="{3CA69C2F-CD86-4B81-8BA0-DF959D0FC7E0}" type="pres">
      <dgm:prSet presAssocID="{2CB290E3-EA18-4F96-AE0C-50B59119365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DCCE04A-4BA0-4246-87BD-C5862A94CF14}" type="pres">
      <dgm:prSet presAssocID="{2CB290E3-EA18-4F96-AE0C-50B591193655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3E1A303-F7B9-4B6E-820E-2395E1ABCC70}" type="presOf" srcId="{23D601EA-7FD1-40A5-B567-3E592E2388A8}" destId="{DD3289F6-69B0-4727-87E1-0D2BC759E317}" srcOrd="0" destOrd="0" presId="urn:microsoft.com/office/officeart/2005/8/layout/vList2"/>
    <dgm:cxn modelId="{4BBEAC05-8E45-4139-8DD0-3B86810D9529}" type="presOf" srcId="{6BBFA369-91FB-4849-A773-1D37E4E182EC}" destId="{150D5904-EA33-4365-974D-5B2697241B32}" srcOrd="0" destOrd="0" presId="urn:microsoft.com/office/officeart/2005/8/layout/vList2"/>
    <dgm:cxn modelId="{86DF5512-0CA8-4AD7-B680-2509063A5981}" type="presOf" srcId="{5BD6F4E4-2E80-439E-AB14-63138195B6FD}" destId="{138811C2-DB00-4086-9960-C6A3CA205AB0}" srcOrd="0" destOrd="0" presId="urn:microsoft.com/office/officeart/2005/8/layout/vList2"/>
    <dgm:cxn modelId="{87DC8518-5E29-4269-B7BD-1ED2C034120E}" type="presOf" srcId="{C71F1655-8680-4E0C-9BA9-FF6E4B95BDAF}" destId="{4ED210D7-361F-4E07-8D58-C36C65D3BA39}" srcOrd="0" destOrd="0" presId="urn:microsoft.com/office/officeart/2005/8/layout/vList2"/>
    <dgm:cxn modelId="{4924D124-2B20-4D85-A92A-C4F8FCB6636D}" srcId="{92B6080F-7E91-4A39-980F-A1AECD19CB9F}" destId="{5BD6F4E4-2E80-439E-AB14-63138195B6FD}" srcOrd="0" destOrd="0" parTransId="{C471B4E6-47AA-4098-9BA8-47DD3E2C8D09}" sibTransId="{FABEA4DD-0629-49A6-9C31-2071893F89C4}"/>
    <dgm:cxn modelId="{7C44FB2A-8341-4007-B866-AE2DDC254C5F}" srcId="{2CB290E3-EA18-4F96-AE0C-50B591193655}" destId="{0EFD21AD-11A7-4CEC-9362-C739B93F5B80}" srcOrd="0" destOrd="0" parTransId="{9DCEC0DE-8F65-4EBE-98E6-C4D1F6C4F88B}" sibTransId="{2C89B76F-9AB9-42BD-ACE7-F8C446B6C853}"/>
    <dgm:cxn modelId="{CA2C0E34-5A0D-4E0C-B7AA-74D4D51198D9}" srcId="{AFFDB63D-8E60-4007-BFA4-F08A2C061996}" destId="{C71F1655-8680-4E0C-9BA9-FF6E4B95BDAF}" srcOrd="0" destOrd="0" parTransId="{431824D1-68B4-48EC-BD35-D22B0463FB11}" sibTransId="{2E8C1B3B-DA1F-4AB4-A7C6-BD57DF431918}"/>
    <dgm:cxn modelId="{98E9BE5C-4FFD-4A2D-BF56-7F8C65C3955B}" srcId="{CC54839B-DDE9-4254-ABC6-D4F6718C9917}" destId="{2CB290E3-EA18-4F96-AE0C-50B591193655}" srcOrd="3" destOrd="0" parTransId="{183ED45E-D511-4F8C-9328-6FF270460411}" sibTransId="{F58D09AE-3AFD-4F89-8807-1447585D3C9D}"/>
    <dgm:cxn modelId="{1869FF8B-3F62-42EA-BA2E-4EFD1B290CE1}" srcId="{CC54839B-DDE9-4254-ABC6-D4F6718C9917}" destId="{AFFDB63D-8E60-4007-BFA4-F08A2C061996}" srcOrd="1" destOrd="0" parTransId="{55E78D12-1A6C-411F-8FAA-58DDBC8CDF9E}" sibTransId="{197607F8-F392-4284-A9ED-D319F767D566}"/>
    <dgm:cxn modelId="{24FB359C-0FD2-447E-A255-F830DA745858}" srcId="{CC54839B-DDE9-4254-ABC6-D4F6718C9917}" destId="{92B6080F-7E91-4A39-980F-A1AECD19CB9F}" srcOrd="2" destOrd="0" parTransId="{68E75497-4723-41FB-86E6-9AF282791C28}" sibTransId="{0D22F0C3-9F0C-4678-BAC6-20A00D9349E1}"/>
    <dgm:cxn modelId="{58DB94A4-B9AA-48C4-BA4D-938D1492096E}" type="presOf" srcId="{AFFDB63D-8E60-4007-BFA4-F08A2C061996}" destId="{902BD8B1-0C9E-45D2-8368-F7ADFE031A54}" srcOrd="0" destOrd="0" presId="urn:microsoft.com/office/officeart/2005/8/layout/vList2"/>
    <dgm:cxn modelId="{5ADE59AC-7C7E-41C1-BD5C-8EA78D705AC7}" srcId="{CC54839B-DDE9-4254-ABC6-D4F6718C9917}" destId="{6BBFA369-91FB-4849-A773-1D37E4E182EC}" srcOrd="0" destOrd="0" parTransId="{F4EFFB10-78C7-4E69-9121-8CCD4E319F92}" sibTransId="{F41B34B0-E219-44B0-9922-CC09EB7E88DE}"/>
    <dgm:cxn modelId="{C57EFBB2-2432-4578-A786-96A4795424B0}" type="presOf" srcId="{2CB290E3-EA18-4F96-AE0C-50B591193655}" destId="{3CA69C2F-CD86-4B81-8BA0-DF959D0FC7E0}" srcOrd="0" destOrd="0" presId="urn:microsoft.com/office/officeart/2005/8/layout/vList2"/>
    <dgm:cxn modelId="{B813C8CF-CC25-4B33-A6EF-46C79A1FB7C9}" type="presOf" srcId="{CC54839B-DDE9-4254-ABC6-D4F6718C9917}" destId="{2247E968-C768-430D-8866-756968F9E089}" srcOrd="0" destOrd="0" presId="urn:microsoft.com/office/officeart/2005/8/layout/vList2"/>
    <dgm:cxn modelId="{A66B7AE1-17F5-46B9-89A9-0DB6C390533C}" srcId="{6BBFA369-91FB-4849-A773-1D37E4E182EC}" destId="{23D601EA-7FD1-40A5-B567-3E592E2388A8}" srcOrd="0" destOrd="0" parTransId="{6C23FA8C-5B93-445E-8267-569546C741FB}" sibTransId="{4EE08D36-CB06-4827-9B4E-A8EDB3723F17}"/>
    <dgm:cxn modelId="{D7ECA7E5-BCB2-4AA6-9ED9-C4F1FA425878}" type="presOf" srcId="{92B6080F-7E91-4A39-980F-A1AECD19CB9F}" destId="{EA16AAE5-B955-427A-ACA3-D510735C2EE9}" srcOrd="0" destOrd="0" presId="urn:microsoft.com/office/officeart/2005/8/layout/vList2"/>
    <dgm:cxn modelId="{4151ECF6-5D45-4A5B-97FE-26C4222E4181}" type="presOf" srcId="{0EFD21AD-11A7-4CEC-9362-C739B93F5B80}" destId="{9DCCE04A-4BA0-4246-87BD-C5862A94CF14}" srcOrd="0" destOrd="0" presId="urn:microsoft.com/office/officeart/2005/8/layout/vList2"/>
    <dgm:cxn modelId="{4CD5F6D6-7754-4ACD-8867-EEAE3F288D61}" type="presParOf" srcId="{2247E968-C768-430D-8866-756968F9E089}" destId="{150D5904-EA33-4365-974D-5B2697241B32}" srcOrd="0" destOrd="0" presId="urn:microsoft.com/office/officeart/2005/8/layout/vList2"/>
    <dgm:cxn modelId="{9A4DAC3A-AA02-4ED8-B0AE-B22B5040D0F7}" type="presParOf" srcId="{2247E968-C768-430D-8866-756968F9E089}" destId="{DD3289F6-69B0-4727-87E1-0D2BC759E317}" srcOrd="1" destOrd="0" presId="urn:microsoft.com/office/officeart/2005/8/layout/vList2"/>
    <dgm:cxn modelId="{8E36BE6A-FAD8-4D45-BB89-C0B37435A8B1}" type="presParOf" srcId="{2247E968-C768-430D-8866-756968F9E089}" destId="{902BD8B1-0C9E-45D2-8368-F7ADFE031A54}" srcOrd="2" destOrd="0" presId="urn:microsoft.com/office/officeart/2005/8/layout/vList2"/>
    <dgm:cxn modelId="{366EC4DC-9208-4B25-B65E-739B7ECFCDE9}" type="presParOf" srcId="{2247E968-C768-430D-8866-756968F9E089}" destId="{4ED210D7-361F-4E07-8D58-C36C65D3BA39}" srcOrd="3" destOrd="0" presId="urn:microsoft.com/office/officeart/2005/8/layout/vList2"/>
    <dgm:cxn modelId="{6E2534D9-F3AE-46F0-8535-4DDDD1A197CC}" type="presParOf" srcId="{2247E968-C768-430D-8866-756968F9E089}" destId="{EA16AAE5-B955-427A-ACA3-D510735C2EE9}" srcOrd="4" destOrd="0" presId="urn:microsoft.com/office/officeart/2005/8/layout/vList2"/>
    <dgm:cxn modelId="{C09C676D-D533-4B61-B499-4F4E6DE81679}" type="presParOf" srcId="{2247E968-C768-430D-8866-756968F9E089}" destId="{138811C2-DB00-4086-9960-C6A3CA205AB0}" srcOrd="5" destOrd="0" presId="urn:microsoft.com/office/officeart/2005/8/layout/vList2"/>
    <dgm:cxn modelId="{DB42ACA9-854A-4951-8C4C-2A7DA4778E93}" type="presParOf" srcId="{2247E968-C768-430D-8866-756968F9E089}" destId="{3CA69C2F-CD86-4B81-8BA0-DF959D0FC7E0}" srcOrd="6" destOrd="0" presId="urn:microsoft.com/office/officeart/2005/8/layout/vList2"/>
    <dgm:cxn modelId="{594C161E-C636-480C-8262-E959AA9DA7F6}" type="presParOf" srcId="{2247E968-C768-430D-8866-756968F9E089}" destId="{9DCCE04A-4BA0-4246-87BD-C5862A94CF1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Lenguaje de programación sin interfaz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Curva de aprendizaje alta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Actualizaciones frecuentes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Estructura modular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u="sng" kern="1200">
              <a:hlinkClick xmlns:r="http://schemas.openxmlformats.org/officeDocument/2006/relationships" r:id="rId1"/>
            </a:rPr>
            <a:t>https://cloud.r-project.org/</a:t>
          </a:r>
          <a:endParaRPr lang="en-US" sz="3100" kern="1200"/>
        </a:p>
      </dsp:txBody>
      <dsp:txXfrm>
        <a:off x="0" y="2610564"/>
        <a:ext cx="7886700" cy="652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Interfaz para R libre y gratuita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Una </a:t>
          </a:r>
          <a:r>
            <a:rPr lang="en-US" sz="2900" kern="1200" dirty="0" err="1">
              <a:solidFill>
                <a:schemeClr val="tx1"/>
              </a:solidFill>
            </a:rPr>
            <a:t>amplia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comunidad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detrás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Actualizaciones constantes y recursos propios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solidFill>
                <a:schemeClr val="tx1"/>
              </a:solidFill>
            </a:rPr>
            <a:t>Ofrece</a:t>
          </a:r>
          <a:r>
            <a:rPr lang="en-US" sz="2900" kern="1200" dirty="0">
              <a:solidFill>
                <a:schemeClr val="tx1"/>
              </a:solidFill>
            </a:rPr>
            <a:t> un </a:t>
          </a:r>
          <a:r>
            <a:rPr lang="en-US" sz="2900" kern="1200" dirty="0" err="1">
              <a:solidFill>
                <a:schemeClr val="tx1"/>
              </a:solidFill>
            </a:rPr>
            <a:t>entorno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integrado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1" i="0" u="sng" kern="1200" dirty="0">
              <a:hlinkClick xmlns:r="http://schemas.openxmlformats.org/officeDocument/2006/relationships" r:id="rId1"/>
            </a:rPr>
            <a:t>https://www.rstudio.com</a:t>
          </a:r>
          <a:endParaRPr lang="en-US" sz="2900" kern="1200" dirty="0"/>
        </a:p>
      </dsp:txBody>
      <dsp:txXfrm>
        <a:off x="0" y="2610564"/>
        <a:ext cx="7886700" cy="652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6899B-1DA0-452F-A12F-9E4C71A35C22}">
      <dsp:nvSpPr>
        <dsp:cNvPr id="0" name=""/>
        <dsp:cNvSpPr/>
      </dsp:nvSpPr>
      <dsp:spPr>
        <a:xfrm rot="5400000">
          <a:off x="3080112" y="-1260605"/>
          <a:ext cx="483650" cy="312652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Muestra</a:t>
          </a:r>
          <a:r>
            <a:rPr lang="en-US" sz="1400" kern="1200" dirty="0"/>
            <a:t> para </a:t>
          </a:r>
          <a:r>
            <a:rPr lang="en-US" sz="1400" kern="1200" dirty="0" err="1"/>
            <a:t>cada</a:t>
          </a:r>
          <a:r>
            <a:rPr lang="en-US" sz="1400" kern="1200" dirty="0"/>
            <a:t> variable el </a:t>
          </a:r>
          <a:r>
            <a:rPr lang="en-US" sz="1400" kern="1200" dirty="0" err="1"/>
            <a:t>tipo</a:t>
          </a:r>
          <a:r>
            <a:rPr lang="en-US" sz="1400" kern="1200" dirty="0"/>
            <a:t> de </a:t>
          </a:r>
          <a:r>
            <a:rPr lang="en-US" sz="1400" kern="1200" dirty="0" err="1"/>
            <a:t>dato</a:t>
          </a:r>
          <a:r>
            <a:rPr lang="en-US" sz="1400" kern="1200" dirty="0"/>
            <a:t> que </a:t>
          </a:r>
          <a:r>
            <a:rPr lang="en-US" sz="1400" kern="1200" dirty="0" err="1"/>
            <a:t>contiene</a:t>
          </a:r>
          <a:endParaRPr lang="en-US" sz="1400" kern="1200" dirty="0"/>
        </a:p>
      </dsp:txBody>
      <dsp:txXfrm rot="-5400000">
        <a:off x="1758673" y="84444"/>
        <a:ext cx="3102919" cy="436430"/>
      </dsp:txXfrm>
    </dsp:sp>
    <dsp:sp modelId="{BABE4F05-2F7E-4D8C-BF19-39110F5A4D92}">
      <dsp:nvSpPr>
        <dsp:cNvPr id="0" name=""/>
        <dsp:cNvSpPr/>
      </dsp:nvSpPr>
      <dsp:spPr>
        <a:xfrm>
          <a:off x="0" y="377"/>
          <a:ext cx="1758673" cy="6045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str</a:t>
          </a:r>
          <a:r>
            <a:rPr lang="es-ES" sz="1400" b="1" i="0" kern="1200" dirty="0"/>
            <a:t>() </a:t>
          </a:r>
          <a:endParaRPr lang="en-US" sz="1400" b="1" i="0" kern="1200" dirty="0"/>
        </a:p>
      </dsp:txBody>
      <dsp:txXfrm>
        <a:off x="29512" y="29889"/>
        <a:ext cx="1699649" cy="545539"/>
      </dsp:txXfrm>
    </dsp:sp>
    <dsp:sp modelId="{85D8E280-F348-4C59-BE97-F22CB400AD9D}">
      <dsp:nvSpPr>
        <dsp:cNvPr id="0" name=""/>
        <dsp:cNvSpPr/>
      </dsp:nvSpPr>
      <dsp:spPr>
        <a:xfrm rot="5400000">
          <a:off x="3080112" y="-625814"/>
          <a:ext cx="483650" cy="312652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Indicadores</a:t>
          </a:r>
          <a:r>
            <a:rPr lang="en-US" sz="1400" b="0" i="0" kern="1200" dirty="0"/>
            <a:t> </a:t>
          </a:r>
          <a:r>
            <a:rPr lang="en-US" sz="1400" b="0" i="0" kern="1200" dirty="0" err="1"/>
            <a:t>descriptivos</a:t>
          </a:r>
          <a:r>
            <a:rPr lang="en-US" sz="1400" b="0" i="0" kern="1200" dirty="0"/>
            <a:t> de </a:t>
          </a:r>
          <a:r>
            <a:rPr lang="en-US" sz="1400" b="0" i="0" kern="1200" dirty="0" err="1"/>
            <a:t>cada</a:t>
          </a:r>
          <a:r>
            <a:rPr lang="en-US" sz="1400" b="0" i="0" kern="1200" dirty="0"/>
            <a:t> variable (media, max., </a:t>
          </a:r>
          <a:r>
            <a:rPr lang="en-US" sz="1400" b="0" i="0" kern="1200" dirty="0" err="1"/>
            <a:t>mín</a:t>
          </a:r>
          <a:r>
            <a:rPr lang="en-US" sz="1400" b="0" i="0" kern="1200" dirty="0"/>
            <a:t>., etc.)</a:t>
          </a:r>
        </a:p>
      </dsp:txBody>
      <dsp:txXfrm rot="-5400000">
        <a:off x="1758673" y="719235"/>
        <a:ext cx="3102919" cy="436430"/>
      </dsp:txXfrm>
    </dsp:sp>
    <dsp:sp modelId="{83597712-CEB2-40D8-83AC-52B0F54F0AD7}">
      <dsp:nvSpPr>
        <dsp:cNvPr id="0" name=""/>
        <dsp:cNvSpPr/>
      </dsp:nvSpPr>
      <dsp:spPr>
        <a:xfrm>
          <a:off x="0" y="635169"/>
          <a:ext cx="1758673" cy="6045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summary</a:t>
          </a:r>
          <a:r>
            <a:rPr lang="es-ES" sz="1400" b="1" i="0" kern="1200" dirty="0"/>
            <a:t>()  </a:t>
          </a:r>
          <a:endParaRPr lang="en-US" sz="1400" b="1" i="0" kern="1200" dirty="0"/>
        </a:p>
      </dsp:txBody>
      <dsp:txXfrm>
        <a:off x="29512" y="664681"/>
        <a:ext cx="1699649" cy="545539"/>
      </dsp:txXfrm>
    </dsp:sp>
    <dsp:sp modelId="{797BAEFE-205B-4128-830D-95FEEC8B62E7}">
      <dsp:nvSpPr>
        <dsp:cNvPr id="0" name=""/>
        <dsp:cNvSpPr/>
      </dsp:nvSpPr>
      <dsp:spPr>
        <a:xfrm rot="5400000">
          <a:off x="3080112" y="8977"/>
          <a:ext cx="483650" cy="3126529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Indica para </a:t>
          </a:r>
          <a:r>
            <a:rPr lang="en-US" sz="1400" b="0" i="0" kern="1200" dirty="0" err="1"/>
            <a:t>cada</a:t>
          </a:r>
          <a:r>
            <a:rPr lang="en-US" sz="1400" b="0" i="0" kern="1200" dirty="0"/>
            <a:t> </a:t>
          </a:r>
          <a:r>
            <a:rPr lang="en-US" sz="1400" b="0" i="0" kern="1200" dirty="0" err="1"/>
            <a:t>línea</a:t>
          </a:r>
          <a:r>
            <a:rPr lang="en-US" sz="1400" b="0" i="0" kern="1200" dirty="0"/>
            <a:t> </a:t>
          </a:r>
          <a:r>
            <a:rPr lang="en-US" sz="1400" b="0" i="0" kern="1200" dirty="0" err="1"/>
            <a:t>si</a:t>
          </a:r>
          <a:r>
            <a:rPr lang="en-US" sz="1400" b="0" i="0" kern="1200" dirty="0"/>
            <a:t> hay </a:t>
          </a:r>
          <a:r>
            <a:rPr lang="en-US" sz="1400" b="0" i="0" kern="1200" dirty="0" err="1"/>
            <a:t>datos</a:t>
          </a:r>
          <a:r>
            <a:rPr lang="en-US" sz="1400" b="0" i="0" kern="1200" dirty="0"/>
            <a:t> incompletes o no</a:t>
          </a:r>
        </a:p>
      </dsp:txBody>
      <dsp:txXfrm rot="-5400000">
        <a:off x="1758673" y="1354026"/>
        <a:ext cx="3102919" cy="436430"/>
      </dsp:txXfrm>
    </dsp:sp>
    <dsp:sp modelId="{A307A069-FB48-4CA4-802F-0A3FCA17DB83}">
      <dsp:nvSpPr>
        <dsp:cNvPr id="0" name=""/>
        <dsp:cNvSpPr/>
      </dsp:nvSpPr>
      <dsp:spPr>
        <a:xfrm>
          <a:off x="0" y="1269960"/>
          <a:ext cx="1758673" cy="6045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complete.cases</a:t>
          </a:r>
          <a:r>
            <a:rPr lang="es-ES" sz="1400" b="1" i="0" kern="1200" dirty="0"/>
            <a:t>() </a:t>
          </a:r>
          <a:endParaRPr lang="en-US" sz="1400" b="1" i="0" kern="1200" dirty="0"/>
        </a:p>
      </dsp:txBody>
      <dsp:txXfrm>
        <a:off x="29512" y="1299472"/>
        <a:ext cx="1699649" cy="545539"/>
      </dsp:txXfrm>
    </dsp:sp>
    <dsp:sp modelId="{B1DD450B-E4C3-401F-AC27-C286CE719D96}">
      <dsp:nvSpPr>
        <dsp:cNvPr id="0" name=""/>
        <dsp:cNvSpPr/>
      </dsp:nvSpPr>
      <dsp:spPr>
        <a:xfrm rot="5400000">
          <a:off x="3080112" y="643769"/>
          <a:ext cx="483650" cy="312652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Muestra</a:t>
          </a:r>
          <a:r>
            <a:rPr lang="en-US" sz="1400" b="0" i="0" kern="1200" dirty="0"/>
            <a:t> las seis primers </a:t>
          </a:r>
          <a:r>
            <a:rPr lang="en-US" sz="1400" b="0" i="0" kern="1200" dirty="0" err="1"/>
            <a:t>líneas</a:t>
          </a:r>
          <a:r>
            <a:rPr lang="en-US" sz="1400" b="0" i="0" kern="1200" dirty="0"/>
            <a:t> del set de </a:t>
          </a:r>
          <a:r>
            <a:rPr lang="en-US" sz="1400" b="0" i="0" kern="1200" dirty="0" err="1"/>
            <a:t>datos</a:t>
          </a:r>
          <a:endParaRPr lang="en-US" sz="1400" b="0" i="0" kern="1200" dirty="0"/>
        </a:p>
      </dsp:txBody>
      <dsp:txXfrm rot="-5400000">
        <a:off x="1758673" y="1988818"/>
        <a:ext cx="3102919" cy="436430"/>
      </dsp:txXfrm>
    </dsp:sp>
    <dsp:sp modelId="{178ADCAB-48FD-4EF3-BBC5-46EC9563BD67}">
      <dsp:nvSpPr>
        <dsp:cNvPr id="0" name=""/>
        <dsp:cNvSpPr/>
      </dsp:nvSpPr>
      <dsp:spPr>
        <a:xfrm>
          <a:off x="0" y="1904752"/>
          <a:ext cx="1758673" cy="6045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/>
            <a:t>head()</a:t>
          </a:r>
          <a:endParaRPr lang="en-US" sz="1400" b="1" i="0" kern="1200" dirty="0"/>
        </a:p>
      </dsp:txBody>
      <dsp:txXfrm>
        <a:off x="29512" y="1934264"/>
        <a:ext cx="1699649" cy="545539"/>
      </dsp:txXfrm>
    </dsp:sp>
    <dsp:sp modelId="{3774A394-FC91-4288-907A-29EFDA87C881}">
      <dsp:nvSpPr>
        <dsp:cNvPr id="0" name=""/>
        <dsp:cNvSpPr/>
      </dsp:nvSpPr>
      <dsp:spPr>
        <a:xfrm rot="5400000">
          <a:off x="3080112" y="1278561"/>
          <a:ext cx="483650" cy="3126529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Filtrado</a:t>
          </a:r>
          <a:r>
            <a:rPr lang="en-US" sz="1400" b="0" i="0" kern="1200" dirty="0"/>
            <a:t> </a:t>
          </a:r>
          <a:r>
            <a:rPr lang="en-US" sz="1400" b="0" i="0" kern="1200" dirty="0" err="1"/>
            <a:t>condicional</a:t>
          </a:r>
          <a:r>
            <a:rPr lang="en-US" sz="1400" b="0" i="0" kern="1200" dirty="0"/>
            <a:t> del set de </a:t>
          </a:r>
          <a:r>
            <a:rPr lang="en-US" sz="1400" b="0" i="0" kern="1200" dirty="0" err="1"/>
            <a:t>datos</a:t>
          </a:r>
          <a:endParaRPr lang="en-US" sz="1400" b="0" i="0" kern="1200" dirty="0"/>
        </a:p>
      </dsp:txBody>
      <dsp:txXfrm rot="-5400000">
        <a:off x="1758673" y="2623610"/>
        <a:ext cx="3102919" cy="436430"/>
      </dsp:txXfrm>
    </dsp:sp>
    <dsp:sp modelId="{B8BC23E4-498F-4338-9118-D80004A270F0}">
      <dsp:nvSpPr>
        <dsp:cNvPr id="0" name=""/>
        <dsp:cNvSpPr/>
      </dsp:nvSpPr>
      <dsp:spPr>
        <a:xfrm>
          <a:off x="0" y="2539544"/>
          <a:ext cx="1758673" cy="6045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subset</a:t>
          </a:r>
          <a:r>
            <a:rPr lang="es-ES" sz="1400" b="1" i="0" kern="1200" dirty="0"/>
            <a:t>()</a:t>
          </a:r>
          <a:endParaRPr lang="en-US" sz="1400" b="1" i="0" kern="1200" dirty="0"/>
        </a:p>
      </dsp:txBody>
      <dsp:txXfrm>
        <a:off x="29512" y="2569056"/>
        <a:ext cx="1699649" cy="545539"/>
      </dsp:txXfrm>
    </dsp:sp>
    <dsp:sp modelId="{E21E4DE8-57E8-47D6-B7FF-D7EF7B925ADD}">
      <dsp:nvSpPr>
        <dsp:cNvPr id="0" name=""/>
        <dsp:cNvSpPr/>
      </dsp:nvSpPr>
      <dsp:spPr>
        <a:xfrm rot="5400000">
          <a:off x="3080112" y="1913353"/>
          <a:ext cx="483650" cy="312652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Cuenta</a:t>
          </a:r>
          <a:r>
            <a:rPr lang="en-US" sz="1400" b="0" i="0" kern="1200" dirty="0"/>
            <a:t> el </a:t>
          </a:r>
          <a:r>
            <a:rPr lang="en-US" sz="1400" b="0" i="0" kern="1200" dirty="0" err="1"/>
            <a:t>número</a:t>
          </a:r>
          <a:r>
            <a:rPr lang="en-US" sz="1400" b="0" i="0" kern="1200" dirty="0"/>
            <a:t> de </a:t>
          </a:r>
          <a:r>
            <a:rPr lang="en-US" sz="1400" b="0" i="0" kern="1200" dirty="0" err="1"/>
            <a:t>líneas</a:t>
          </a:r>
          <a:r>
            <a:rPr lang="en-US" sz="1400" b="0" i="0" kern="1200" dirty="0"/>
            <a:t> del set de </a:t>
          </a:r>
          <a:r>
            <a:rPr lang="en-US" sz="1400" b="0" i="0" kern="1200" dirty="0" err="1"/>
            <a:t>datos</a:t>
          </a:r>
          <a:endParaRPr lang="en-US" sz="1400" b="0" i="0" kern="1200" dirty="0"/>
        </a:p>
      </dsp:txBody>
      <dsp:txXfrm rot="-5400000">
        <a:off x="1758673" y="3258402"/>
        <a:ext cx="3102919" cy="436430"/>
      </dsp:txXfrm>
    </dsp:sp>
    <dsp:sp modelId="{6B347ED3-2DBD-412A-82F8-BE019A88F210}">
      <dsp:nvSpPr>
        <dsp:cNvPr id="0" name=""/>
        <dsp:cNvSpPr/>
      </dsp:nvSpPr>
      <dsp:spPr>
        <a:xfrm>
          <a:off x="0" y="3174336"/>
          <a:ext cx="1758673" cy="6045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nrow</a:t>
          </a:r>
          <a:r>
            <a:rPr lang="es-ES" sz="1400" b="1" i="0" kern="1200" dirty="0"/>
            <a:t>() </a:t>
          </a:r>
          <a:endParaRPr lang="en-US" sz="1400" b="1" i="0" kern="1200" dirty="0"/>
        </a:p>
      </dsp:txBody>
      <dsp:txXfrm>
        <a:off x="29512" y="3203848"/>
        <a:ext cx="1699649" cy="545539"/>
      </dsp:txXfrm>
    </dsp:sp>
    <dsp:sp modelId="{4D2C50CC-80E5-4E46-ABD5-415DAD1CCD9C}">
      <dsp:nvSpPr>
        <dsp:cNvPr id="0" name=""/>
        <dsp:cNvSpPr/>
      </dsp:nvSpPr>
      <dsp:spPr>
        <a:xfrm rot="5400000">
          <a:off x="3080112" y="2548145"/>
          <a:ext cx="483650" cy="312652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/>
            <a:t>Filtrado de datos de columnas o líneas específicas </a:t>
          </a:r>
          <a:endParaRPr lang="en-US" sz="1400" b="0" i="0" kern="1200" dirty="0"/>
        </a:p>
      </dsp:txBody>
      <dsp:txXfrm rot="-5400000">
        <a:off x="1758673" y="3893194"/>
        <a:ext cx="3102919" cy="436430"/>
      </dsp:txXfrm>
    </dsp:sp>
    <dsp:sp modelId="{63100493-1764-4E6B-B24C-569CA751DF0C}">
      <dsp:nvSpPr>
        <dsp:cNvPr id="0" name=""/>
        <dsp:cNvSpPr/>
      </dsp:nvSpPr>
      <dsp:spPr>
        <a:xfrm>
          <a:off x="0" y="3809128"/>
          <a:ext cx="1758673" cy="6045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/>
            <a:t>[,] $</a:t>
          </a:r>
          <a:endParaRPr lang="en-US" sz="1400" b="1" i="0" kern="1200" dirty="0"/>
        </a:p>
      </dsp:txBody>
      <dsp:txXfrm>
        <a:off x="29512" y="3838640"/>
        <a:ext cx="1699649" cy="545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D5904-EA33-4365-974D-5B2697241B32}">
      <dsp:nvSpPr>
        <dsp:cNvPr id="0" name=""/>
        <dsp:cNvSpPr/>
      </dsp:nvSpPr>
      <dsp:spPr>
        <a:xfrm>
          <a:off x="0" y="49194"/>
          <a:ext cx="4885203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plot</a:t>
          </a:r>
          <a:r>
            <a:rPr lang="es-ES" sz="2700" b="1" i="0" kern="1200" dirty="0"/>
            <a:t>() </a:t>
          </a:r>
          <a:endParaRPr lang="en-US" sz="2700" b="1" i="0" kern="1200" dirty="0"/>
        </a:p>
      </dsp:txBody>
      <dsp:txXfrm>
        <a:off x="30842" y="80036"/>
        <a:ext cx="4823519" cy="570116"/>
      </dsp:txXfrm>
    </dsp:sp>
    <dsp:sp modelId="{DD3289F6-69B0-4727-87E1-0D2BC759E317}">
      <dsp:nvSpPr>
        <dsp:cNvPr id="0" name=""/>
        <dsp:cNvSpPr/>
      </dsp:nvSpPr>
      <dsp:spPr>
        <a:xfrm>
          <a:off x="0" y="68099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 err="1"/>
            <a:t>Gráfico</a:t>
          </a:r>
          <a:r>
            <a:rPr lang="en-US" sz="2100" kern="1200" dirty="0"/>
            <a:t> de dispersion o lineal</a:t>
          </a:r>
        </a:p>
      </dsp:txBody>
      <dsp:txXfrm>
        <a:off x="0" y="680994"/>
        <a:ext cx="4885203" cy="447120"/>
      </dsp:txXfrm>
    </dsp:sp>
    <dsp:sp modelId="{902BD8B1-0C9E-45D2-8368-F7ADFE031A54}">
      <dsp:nvSpPr>
        <dsp:cNvPr id="0" name=""/>
        <dsp:cNvSpPr/>
      </dsp:nvSpPr>
      <dsp:spPr>
        <a:xfrm>
          <a:off x="0" y="1128114"/>
          <a:ext cx="4885203" cy="631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hist</a:t>
          </a:r>
          <a:r>
            <a:rPr lang="es-ES" sz="2700" b="1" i="0" kern="1200" dirty="0"/>
            <a:t>()  </a:t>
          </a:r>
          <a:endParaRPr lang="en-US" sz="2700" b="1" i="0" kern="1200" dirty="0"/>
        </a:p>
      </dsp:txBody>
      <dsp:txXfrm>
        <a:off x="30842" y="1158956"/>
        <a:ext cx="4823519" cy="570116"/>
      </dsp:txXfrm>
    </dsp:sp>
    <dsp:sp modelId="{4ED210D7-361F-4E07-8D58-C36C65D3BA39}">
      <dsp:nvSpPr>
        <dsp:cNvPr id="0" name=""/>
        <dsp:cNvSpPr/>
      </dsp:nvSpPr>
      <dsp:spPr>
        <a:xfrm>
          <a:off x="0" y="175991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 dirty="0" err="1"/>
            <a:t>Histograma</a:t>
          </a:r>
          <a:endParaRPr lang="en-US" sz="2100" b="0" i="0" kern="1200" dirty="0"/>
        </a:p>
      </dsp:txBody>
      <dsp:txXfrm>
        <a:off x="0" y="1759914"/>
        <a:ext cx="4885203" cy="447120"/>
      </dsp:txXfrm>
    </dsp:sp>
    <dsp:sp modelId="{EA16AAE5-B955-427A-ACA3-D510735C2EE9}">
      <dsp:nvSpPr>
        <dsp:cNvPr id="0" name=""/>
        <dsp:cNvSpPr/>
      </dsp:nvSpPr>
      <dsp:spPr>
        <a:xfrm>
          <a:off x="0" y="2207034"/>
          <a:ext cx="4885203" cy="631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barplot</a:t>
          </a:r>
          <a:r>
            <a:rPr lang="es-ES" sz="2700" b="1" i="0" kern="1200" dirty="0"/>
            <a:t>() </a:t>
          </a:r>
          <a:endParaRPr lang="en-US" sz="2700" b="1" i="0" kern="1200" dirty="0"/>
        </a:p>
      </dsp:txBody>
      <dsp:txXfrm>
        <a:off x="30842" y="2237876"/>
        <a:ext cx="4823519" cy="570116"/>
      </dsp:txXfrm>
    </dsp:sp>
    <dsp:sp modelId="{138811C2-DB00-4086-9960-C6A3CA205AB0}">
      <dsp:nvSpPr>
        <dsp:cNvPr id="0" name=""/>
        <dsp:cNvSpPr/>
      </dsp:nvSpPr>
      <dsp:spPr>
        <a:xfrm>
          <a:off x="0" y="283883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 dirty="0" err="1"/>
            <a:t>Gráfico</a:t>
          </a:r>
          <a:r>
            <a:rPr lang="en-US" sz="2100" b="0" i="0" kern="1200" dirty="0"/>
            <a:t> de </a:t>
          </a:r>
          <a:r>
            <a:rPr lang="en-US" sz="2100" b="0" i="0" kern="1200" dirty="0" err="1"/>
            <a:t>barras</a:t>
          </a:r>
          <a:endParaRPr lang="en-US" sz="2100" b="0" i="0" kern="1200" dirty="0"/>
        </a:p>
      </dsp:txBody>
      <dsp:txXfrm>
        <a:off x="0" y="2838834"/>
        <a:ext cx="4885203" cy="447120"/>
      </dsp:txXfrm>
    </dsp:sp>
    <dsp:sp modelId="{3CA69C2F-CD86-4B81-8BA0-DF959D0FC7E0}">
      <dsp:nvSpPr>
        <dsp:cNvPr id="0" name=""/>
        <dsp:cNvSpPr/>
      </dsp:nvSpPr>
      <dsp:spPr>
        <a:xfrm>
          <a:off x="0" y="3285954"/>
          <a:ext cx="4885203" cy="631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boxplot</a:t>
          </a:r>
          <a:r>
            <a:rPr lang="es-ES" sz="2700" b="1" i="0" kern="1200" dirty="0"/>
            <a:t>()</a:t>
          </a:r>
          <a:endParaRPr lang="en-US" sz="2700" b="1" i="0" kern="1200" dirty="0"/>
        </a:p>
      </dsp:txBody>
      <dsp:txXfrm>
        <a:off x="30842" y="3316796"/>
        <a:ext cx="4823519" cy="570116"/>
      </dsp:txXfrm>
    </dsp:sp>
    <dsp:sp modelId="{9DCCE04A-4BA0-4246-87BD-C5862A94CF14}">
      <dsp:nvSpPr>
        <dsp:cNvPr id="0" name=""/>
        <dsp:cNvSpPr/>
      </dsp:nvSpPr>
      <dsp:spPr>
        <a:xfrm>
          <a:off x="0" y="391775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 dirty="0" err="1"/>
            <a:t>Gráfico</a:t>
          </a:r>
          <a:r>
            <a:rPr lang="en-US" sz="2100" b="0" i="0" kern="1200" dirty="0"/>
            <a:t> de </a:t>
          </a:r>
          <a:r>
            <a:rPr lang="en-US" sz="2100" b="0" i="0" kern="1200" dirty="0" err="1"/>
            <a:t>caja</a:t>
          </a:r>
          <a:r>
            <a:rPr lang="en-US" sz="2100" b="0" i="0" kern="1200" dirty="0"/>
            <a:t> y </a:t>
          </a:r>
          <a:r>
            <a:rPr lang="en-US" sz="2100" b="0" i="0" kern="1200" dirty="0" err="1"/>
            <a:t>bigotes</a:t>
          </a:r>
          <a:endParaRPr lang="en-US" sz="2100" b="0" i="0" kern="1200" dirty="0"/>
        </a:p>
      </dsp:txBody>
      <dsp:txXfrm>
        <a:off x="0" y="3917754"/>
        <a:ext cx="4885203" cy="44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4eaba37d_2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4eaba37d_2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4eaba3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4eaba3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4eaba37d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4eaba37d_2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eaba37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4eaba37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315b693c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315b693c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315b693c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315b693c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4eaba37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4eaba37d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339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34bbe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34bbe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012a5b7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2012a5b7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634bbe1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634bbe1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634bbe1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634bbe1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634bbe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634bbe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6ffe9d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6ffe9d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6ffe9d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6ffe9d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6ffe9d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6ffe9d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6ffe9d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6ffe9d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6ffe9d2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6ffe9d2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634bbe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634bbe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6ffe9d2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6ffe9d2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4eaba37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4eaba37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6ffe9d2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6ffe9d2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6ffe9d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6ffe9d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6ffe9d2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6ffe9d2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6ffe9d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6ffe9d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315b693c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315b693c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6ffe9d2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6ffe9d2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03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4eaba37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4eaba37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2012a5b7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2012a5b7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3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4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70228d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70228d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70228d1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70228d1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eb3c370b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eb3c370b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eb3c370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eb3c370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70228d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70228d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70228d1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70228d1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70228d1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70228d1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315b693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315b693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0228d1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70228d1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70228d1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70228d15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70228d1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70228d1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70228d15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70228d15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70228d15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70228d15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0228d1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70228d1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70228d1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70228d1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70228d15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70228d15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70228d1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70228d1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70228d1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70228d15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2012a5b7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2012a5b7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70228d1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70228d15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70228d15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70228d15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70228d1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70228d1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70228d15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670228d15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70228d1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70228d1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70228d15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70228d15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70228d1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70228d1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54f75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54f75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54f75a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54f75a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54f75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54f75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315b693c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315b693c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2012a5b7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2012a5b7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2012a5b7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2012a5b7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64" name="Google Shape;64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njaminlmoore.wordpress.com/tag/ggplot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afalab.github.io/dsbook/getting-started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dtmag.com/articles/2015/01/23/microsoft-buys-big-data-firm.asp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robinsongarci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jhu-data-science" TargetMode="External"/><Relationship Id="rId7" Type="http://schemas.openxmlformats.org/officeDocument/2006/relationships/hyperlink" Target="https://www.jstatsoft.org/inde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urnal.r-project.org/" TargetMode="External"/><Relationship Id="rId5" Type="http://schemas.openxmlformats.org/officeDocument/2006/relationships/hyperlink" Target="https://rafalab.github.io/dsbook/index.html" TargetMode="External"/><Relationship Id="rId4" Type="http://schemas.openxmlformats.org/officeDocument/2006/relationships/hyperlink" Target="http://r4ds.had.co.nz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09/01/07/technology/business-computing/07program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robin/introstatscon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ckoverflow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r-es.or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3/ggplot2-cheatsheet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950" y="1412535"/>
            <a:ext cx="2967600" cy="22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Curso básico de lenguaje R aplicado a las Ciencias Sociales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803084"/>
            <a:ext cx="8178799" cy="3537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9" name="Google Shape;46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650" y="2075925"/>
            <a:ext cx="5602700" cy="2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6" name="Google Shape;47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50" y="2072375"/>
            <a:ext cx="5224900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omfortaa"/>
                <a:ea typeface="Comfortaa"/>
                <a:cs typeface="Comfortaa"/>
                <a:sym typeface="Comfortaa"/>
              </a:rPr>
              <a:t>Contenidos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Programación en R</a:t>
            </a:r>
            <a:endParaRPr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Introducción al lenguaje de 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Directrices básicas de comandos, software adicional y acceso a formación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Paquetes básicos para la visualización y el análisis de datos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ES" dirty="0">
                <a:solidFill>
                  <a:srgbClr val="000000"/>
                </a:solidFill>
              </a:rPr>
              <a:t>Dinámicas de análisis descriptivo de datos: Importación, descriptivos y visualización de datos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¿Qué es R y por qué?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Por qué R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Un poco de historia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R y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Comandos básicos 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I-2</a:t>
            </a:r>
            <a:endParaRPr lang="es-ES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4BFF1E-0CBE-4422-AF67-A3260DDC4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8" t="7221" r="15473"/>
          <a:stretch/>
        </p:blipFill>
        <p:spPr>
          <a:xfrm>
            <a:off x="3056021" y="0"/>
            <a:ext cx="6087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4685E04-F239-4674-9384-D6706E2A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1" y="3284886"/>
            <a:ext cx="8520600" cy="1885431"/>
          </a:xfrm>
        </p:spPr>
        <p:txBody>
          <a:bodyPr/>
          <a:lstStyle/>
          <a:p>
            <a:r>
              <a:rPr lang="es-ES" sz="4800" b="1" dirty="0">
                <a:latin typeface="Comfortaa" panose="020B0604020202020204" charset="0"/>
              </a:rPr>
              <a:t>Razones por las que vale la pena aprender R</a:t>
            </a:r>
          </a:p>
        </p:txBody>
      </p:sp>
      <p:pic>
        <p:nvPicPr>
          <p:cNvPr id="2050" name="Picture 2" descr="Image result for tufte">
            <a:extLst>
              <a:ext uri="{FF2B5EF4-FFF2-40B4-BE49-F238E27FC236}">
                <a16:creationId xmlns:a16="http://schemas.microsoft.com/office/drawing/2014/main" id="{92B970CF-071B-4387-B01C-297394B9B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650"/>
          <a:stretch/>
        </p:blipFill>
        <p:spPr bwMode="auto">
          <a:xfrm>
            <a:off x="0" y="0"/>
            <a:ext cx="9144000" cy="35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0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851D02D-39A0-4D3C-AF86-B1C6B51CF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45635"/>
              </p:ext>
            </p:extLst>
          </p:nvPr>
        </p:nvGraphicFramePr>
        <p:xfrm>
          <a:off x="304799" y="158044"/>
          <a:ext cx="8444090" cy="463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25454108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673622855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35551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89866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406072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863575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90992"/>
                  </a:ext>
                </a:extLst>
              </a:tr>
            </a:tbl>
          </a:graphicData>
        </a:graphic>
      </p:graphicFrame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CD265B62-B30C-4BD6-B915-3255C6DFF6D1}"/>
              </a:ext>
            </a:extLst>
          </p:cNvPr>
          <p:cNvSpPr txBox="1"/>
          <p:nvPr/>
        </p:nvSpPr>
        <p:spPr>
          <a:xfrm>
            <a:off x="4210758" y="4783366"/>
            <a:ext cx="4858611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" u="sng" dirty="0">
                <a:solidFill>
                  <a:schemeClr val="hlink"/>
                </a:solidFill>
                <a:hlinkClick r:id="rId2"/>
              </a:rPr>
              <a:t>https://rafalab.github.io/dsbook/getting-started.html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6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8657"/>
            <a:ext cx="4045811" cy="35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299280" y="882134"/>
            <a:ext cx="3476700" cy="275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</a:rPr>
              <a:t>Alternativas:</a:t>
            </a:r>
            <a:endParaRPr sz="2400" b="1"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SPSS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SAS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Stata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MatLab</a:t>
            </a:r>
            <a:endParaRPr sz="2400" dirty="0">
              <a:solidFill>
                <a:srgbClr val="434343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8FF2E9-F507-4058-914E-0F359A203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63957"/>
              </p:ext>
            </p:extLst>
          </p:nvPr>
        </p:nvGraphicFramePr>
        <p:xfrm>
          <a:off x="345015" y="4053770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323675356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258661350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309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90F7F03-257F-4068-8CCA-3B9B564E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91066"/>
              </p:ext>
            </p:extLst>
          </p:nvPr>
        </p:nvGraphicFramePr>
        <p:xfrm>
          <a:off x="345017" y="4053775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093464076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191451147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61077"/>
                  </a:ext>
                </a:extLst>
              </a:tr>
            </a:tbl>
          </a:graphicData>
        </a:graphic>
      </p:graphicFrame>
      <p:pic>
        <p:nvPicPr>
          <p:cNvPr id="3074" name="Picture 2" descr="Image result for r spss sql stata">
            <a:extLst>
              <a:ext uri="{FF2B5EF4-FFF2-40B4-BE49-F238E27FC236}">
                <a16:creationId xmlns:a16="http://schemas.microsoft.com/office/drawing/2014/main" id="{8FD140A0-2BAC-47F6-A32A-13EFBF4B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367"/>
            <a:ext cx="7292622" cy="38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0101FA-D15C-4240-8327-E7929E437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7469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23752007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97549918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286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D3A78BF-6EE1-4852-AA5F-320B39DE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24"/>
            <a:ext cx="9144000" cy="32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46A5C08-A99B-42A8-9096-38A15D98B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9152"/>
              </p:ext>
            </p:extLst>
          </p:nvPr>
        </p:nvGraphicFramePr>
        <p:xfrm>
          <a:off x="345017" y="4053774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186647297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61297866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134846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0B65D292-6A06-4AA5-ADD3-ED23B8BE4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14"/>
          <a:stretch/>
        </p:blipFill>
        <p:spPr>
          <a:xfrm>
            <a:off x="0" y="-334"/>
            <a:ext cx="9144000" cy="39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9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331D5D5-7566-4BA1-BC40-781C85467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27035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95935620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1025121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590729"/>
                  </a:ext>
                </a:extLst>
              </a:tr>
            </a:tbl>
          </a:graphicData>
        </a:graphic>
      </p:graphicFrame>
      <p:pic>
        <p:nvPicPr>
          <p:cNvPr id="4098" name="Picture 2" descr="Image result for r r tidiverse">
            <a:extLst>
              <a:ext uri="{FF2B5EF4-FFF2-40B4-BE49-F238E27FC236}">
                <a16:creationId xmlns:a16="http://schemas.microsoft.com/office/drawing/2014/main" id="{CD2874E3-F991-4FA2-9F12-D29A3D22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622"/>
            <a:ext cx="87344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08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4400" y="4023850"/>
            <a:ext cx="42576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Nicolás Robinson-Garcia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 b="1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http://nrobinsongarcia.com</a:t>
            </a:r>
            <a:endParaRPr sz="1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4400" y="934797"/>
            <a:ext cx="4107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3200" dirty="0"/>
              <a:t>Curso básico de lenguaje R aplicado a las Ciencias Sociales</a:t>
            </a:r>
            <a:br>
              <a:rPr lang="es-ES" sz="3200" dirty="0"/>
            </a:br>
            <a:br>
              <a:rPr lang="es-ES" sz="3200" dirty="0"/>
            </a:br>
            <a:br>
              <a:rPr lang="es-ES" sz="3200" dirty="0"/>
            </a:b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Versión 2.0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Abril 2019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526844" y="636700"/>
            <a:ext cx="4334934" cy="43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Curso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organizado por la 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Oficina de Apoyo al Investigador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de la Universidad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Internacional de la Rioja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10 de abril 2019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Curso de 10 horas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-26330" b="26329"/>
          <a:stretch/>
        </p:blipFill>
        <p:spPr>
          <a:xfrm>
            <a:off x="161900" y="1338997"/>
            <a:ext cx="5665251" cy="2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925" y="1414650"/>
            <a:ext cx="3537950" cy="294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6025"/>
            <a:ext cx="9144001" cy="19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3863700" y="2858875"/>
            <a:ext cx="4968600" cy="4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49675" y="1385750"/>
            <a:ext cx="37452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Nature</a:t>
            </a:r>
            <a:endParaRPr sz="24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78657" y="1811491"/>
            <a:ext cx="2588798" cy="17999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Recursos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840480" y="603504"/>
            <a:ext cx="4711446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3"/>
              </a:rPr>
              <a:t>Cursos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Johns Hopkins University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4"/>
              </a:rPr>
              <a:t>R for Data Science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Hadley Wickham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5"/>
              </a:rPr>
              <a:t>Introduction to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Rafael A. Irizarry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6"/>
              </a:rPr>
              <a:t>R Journal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Q2 JCR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7"/>
              </a:rPr>
              <a:t>Journal of Statistical Software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Q1 JCR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814900" y="36880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Lanzamiento oficial de la primera versión de </a:t>
            </a:r>
            <a:r>
              <a:rPr lang="es" sz="1800" b="1" i="1"/>
              <a:t>RStudio</a:t>
            </a:r>
            <a:r>
              <a:rPr lang="es" sz="1800"/>
              <a:t>.</a:t>
            </a:r>
            <a:endParaRPr sz="1800"/>
          </a:p>
        </p:txBody>
      </p:sp>
      <p:sp>
        <p:nvSpPr>
          <p:cNvPr id="97" name="Google Shape;97;p19"/>
          <p:cNvSpPr txBox="1"/>
          <p:nvPr/>
        </p:nvSpPr>
        <p:spPr>
          <a:xfrm>
            <a:off x="5843900" y="13358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publica la primera versión beta estable de R.</a:t>
            </a:r>
            <a:endParaRPr sz="1800"/>
          </a:p>
        </p:txBody>
      </p:sp>
      <p:sp>
        <p:nvSpPr>
          <p:cNvPr id="98" name="Google Shape;98;p19"/>
          <p:cNvSpPr txBox="1"/>
          <p:nvPr/>
        </p:nvSpPr>
        <p:spPr>
          <a:xfrm>
            <a:off x="14701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R. Ihaka y R. Gentleman comienzan a desarrollar R basado en S.</a:t>
            </a:r>
            <a:endParaRPr sz="1800"/>
          </a:p>
        </p:txBody>
      </p:sp>
      <p:sp>
        <p:nvSpPr>
          <p:cNvPr id="99" name="Google Shape;99;p19"/>
          <p:cNvSpPr/>
          <p:nvPr/>
        </p:nvSpPr>
        <p:spPr>
          <a:xfrm>
            <a:off x="46565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117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1995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117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Un poco de historia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3117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1976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6565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6565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441100" y="13483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John Chambers desarrolla el lenguaje de programación S en Bell Labs.</a:t>
            </a:r>
            <a:endParaRPr sz="1800"/>
          </a:p>
        </p:txBody>
      </p:sp>
      <p:sp>
        <p:nvSpPr>
          <p:cNvPr id="107" name="Google Shape;107;p19"/>
          <p:cNvSpPr txBox="1"/>
          <p:nvPr/>
        </p:nvSpPr>
        <p:spPr>
          <a:xfrm>
            <a:off x="1470100" y="36755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M. Mächler se une y les anima a liberar el código en abierto</a:t>
            </a:r>
            <a:endParaRPr sz="1800"/>
          </a:p>
        </p:txBody>
      </p:sp>
      <p:sp>
        <p:nvSpPr>
          <p:cNvPr id="108" name="Google Shape;108;p19"/>
          <p:cNvSpPr txBox="1"/>
          <p:nvPr/>
        </p:nvSpPr>
        <p:spPr>
          <a:xfrm>
            <a:off x="58149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New York Times </a:t>
            </a:r>
            <a:r>
              <a:rPr lang="es" sz="1800" b="1" i="1" u="sng">
                <a:solidFill>
                  <a:schemeClr val="hlink"/>
                </a:solidFill>
                <a:hlinkClick r:id="rId3"/>
              </a:rPr>
              <a:t>se hace eco</a:t>
            </a:r>
            <a:r>
              <a:rPr lang="es" sz="1800"/>
              <a:t> del éxito y crecimiento en el uso de R.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Características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 de R</a:t>
            </a:r>
          </a:p>
        </p:txBody>
      </p:sp>
      <p:graphicFrame>
        <p:nvGraphicFramePr>
          <p:cNvPr id="116" name="Google Shape;114;p20">
            <a:extLst>
              <a:ext uri="{FF2B5EF4-FFF2-40B4-BE49-F238E27FC236}">
                <a16:creationId xmlns:a16="http://schemas.microsoft.com/office/drawing/2014/main" id="{566FBAD3-C251-453E-86F9-C5D19700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633430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;p20">
            <a:extLst>
              <a:ext uri="{FF2B5EF4-FFF2-40B4-BE49-F238E27FC236}">
                <a16:creationId xmlns:a16="http://schemas.microsoft.com/office/drawing/2014/main" id="{02A0D534-27C2-43A4-AAEA-389F7560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Comfortaa"/>
              </a:rPr>
              <a:t>RStudio</a:t>
            </a:r>
          </a:p>
        </p:txBody>
      </p:sp>
      <p:graphicFrame>
        <p:nvGraphicFramePr>
          <p:cNvPr id="17" name="Google Shape;114;p20">
            <a:extLst>
              <a:ext uri="{FF2B5EF4-FFF2-40B4-BE49-F238E27FC236}">
                <a16:creationId xmlns:a16="http://schemas.microsoft.com/office/drawing/2014/main" id="{8413C22E-B616-4090-A40F-648709D00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80057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96BB84EB-95A2-425A-B331-AAEEB12B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16" y="133350"/>
            <a:ext cx="1119717" cy="111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3504009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0D8D7E-5303-4A84-8B0F-EC2B9F0F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3952682"/>
            <a:ext cx="7928998" cy="72783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es solo una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programar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" name="Rounded Rectangle 17">
            <a:extLst>
              <a:ext uri="{FF2B5EF4-FFF2-40B4-BE49-F238E27FC236}">
                <a16:creationId xmlns:a16="http://schemas.microsoft.com/office/drawing/2014/main" id="{A23F8109-B0C1-4D0F-A1B4-C89C9AD7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10" y="746532"/>
            <a:ext cx="3453230" cy="2322268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rstudio publish">
            <a:extLst>
              <a:ext uri="{FF2B5EF4-FFF2-40B4-BE49-F238E27FC236}">
                <a16:creationId xmlns:a16="http://schemas.microsoft.com/office/drawing/2014/main" id="{F6FC1881-D961-477B-8670-E396A7F11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930796"/>
            <a:ext cx="3113532" cy="19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78A2F5-3D13-4E40-B1F7-0B6622DA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1068" y="462844"/>
            <a:ext cx="4572000" cy="269668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Publicación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documentos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PDF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Cuadernos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notas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RMarkdown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presentaciones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y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páginas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web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aplicaciones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Control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versiones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GIT</a:t>
            </a: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500" y="3865730"/>
            <a:ext cx="7928998" cy="72783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4050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¿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Cómo es </a:t>
            </a:r>
            <a:r>
              <a:rPr lang="es-ES" sz="4000" b="1" dirty="0" err="1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RStudio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?</a:t>
            </a:r>
            <a:endParaRPr sz="4000" b="1" dirty="0">
              <a:solidFill>
                <a:schemeClr val="accent1"/>
              </a:solidFill>
              <a:latin typeface="Comfortaa" panose="020B060402020202020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759025" y="2234700"/>
            <a:ext cx="786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844575" y="1572925"/>
            <a:ext cx="4843800" cy="214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286900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trabajo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Scripts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Notas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Visualización de tablas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9" name="Picture 2" descr="Image result for rstudio">
            <a:extLst>
              <a:ext uri="{FF2B5EF4-FFF2-40B4-BE49-F238E27FC236}">
                <a16:creationId xmlns:a16="http://schemas.microsoft.com/office/drawing/2014/main" id="{7FF035FE-C773-46E0-9118-4BD28D4A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70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5688375" y="1560425"/>
            <a:ext cx="2544300" cy="1722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660975" y="2234700"/>
            <a:ext cx="599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</a:rPr>
              <a:t>2</a:t>
            </a:r>
            <a:endParaRPr sz="4800" b="1">
              <a:solidFill>
                <a:srgbClr val="FF0000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medio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Objetos cargados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Historial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Conexiones externas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847475E1-BE4B-4B9B-95A8-1F91D4A6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66545" y="773528"/>
            <a:ext cx="85206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el </a:t>
            </a:r>
            <a:r>
              <a:rPr lang="es" sz="30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material del curso </a:t>
            </a: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así como recursos adicionales están disponibles</a:t>
            </a:r>
            <a:endParaRPr sz="30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Image result for download">
            <a:hlinkClick r:id="rId3"/>
            <a:extLst>
              <a:ext uri="{FF2B5EF4-FFF2-40B4-BE49-F238E27FC236}">
                <a16:creationId xmlns:a16="http://schemas.microsoft.com/office/drawing/2014/main" id="{474E688C-A038-4BBB-A549-3442C48B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9" y="2370667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844575" y="3707825"/>
            <a:ext cx="4843800" cy="1435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174025" y="3973175"/>
            <a:ext cx="2184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ejecución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Consola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C5C1CFCB-8D3D-44D5-AFE1-27B897C6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5688375" y="3283350"/>
            <a:ext cx="2544300" cy="1860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6266625" y="3760800"/>
            <a:ext cx="1387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archivos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Archivos externos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Ayuda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Visualizaciones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3DD18F1A-3148-4074-B509-A6A35240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5BBEFC0-197B-4093-A3A7-589F8DAA8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15070"/>
          <a:stretch/>
        </p:blipFill>
        <p:spPr>
          <a:xfrm>
            <a:off x="0" y="-9526"/>
            <a:ext cx="9143999" cy="51530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1C9D85-28E6-4A07-9136-BF20A218D65F}"/>
              </a:ext>
            </a:extLst>
          </p:cNvPr>
          <p:cNvSpPr txBox="1"/>
          <p:nvPr/>
        </p:nvSpPr>
        <p:spPr>
          <a:xfrm>
            <a:off x="4572000" y="0"/>
            <a:ext cx="457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400" dirty="0"/>
              <a:t>Conoce bien las reglas, para poder romperlas de forma efectiva</a:t>
            </a:r>
          </a:p>
        </p:txBody>
      </p:sp>
    </p:spTree>
    <p:extLst>
      <p:ext uri="{BB962C8B-B14F-4D97-AF65-F5344CB8AC3E}">
        <p14:creationId xmlns:p14="http://schemas.microsoft.com/office/powerpoint/2010/main" val="3891543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031B71-890B-4B4C-BEA7-886B78E7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lang="es-ES"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frase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1089178" y="2023456"/>
            <a:ext cx="6604399" cy="163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operación matemática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34" y="2450199"/>
            <a:ext cx="6593000" cy="1023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lista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33" y="2504523"/>
            <a:ext cx="7667624" cy="10144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vector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82" y="2493687"/>
            <a:ext cx="5558725" cy="1081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matriz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616" y="2474314"/>
            <a:ext cx="4610475" cy="1597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data frame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08" y="2461620"/>
            <a:ext cx="6123450" cy="165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una matriz todas las columnas tienen el mismo tipo de datos, mientras que en un data frame se pueden incluir distintos tipos de datos (e.g., numérico, ordinal, etc.)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Normalmente trabajaremos con data frames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Diferencias entre data frame y matriz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ACF5C4-ED79-416C-A722-B252499E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6"/>
          <a:stretch/>
        </p:blipFill>
        <p:spPr>
          <a:xfrm>
            <a:off x="20" y="10"/>
            <a:ext cx="9143980" cy="3500193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3291227"/>
            <a:ext cx="618067" cy="52723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99303-B70D-498D-8357-030A047E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3413277"/>
            <a:ext cx="3766337" cy="11324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¿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Quién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soy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yo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cuánto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sé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de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este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tema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A1E62C-A425-4CFD-B219-F3080AA1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778" y="3307644"/>
            <a:ext cx="3646312" cy="1519767"/>
          </a:xfrm>
          <a:ln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Licenciado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Documentación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Doctor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Ciencias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Sociales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Investigador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Marie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Sklodowska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-Curie</a:t>
            </a:r>
          </a:p>
        </p:txBody>
      </p:sp>
    </p:spTree>
    <p:extLst>
      <p:ext uri="{BB962C8B-B14F-4D97-AF65-F5344CB8AC3E}">
        <p14:creationId xmlns:p14="http://schemas.microsoft.com/office/powerpoint/2010/main" val="2627931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311700" y="3327425"/>
            <a:ext cx="5958524" cy="14779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4510"/>
            <a:ext cx="9144000" cy="120981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35"/>
          <p:cNvSpPr/>
          <p:nvPr/>
        </p:nvSpPr>
        <p:spPr>
          <a:xfrm>
            <a:off x="25925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429000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8430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469512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04197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63352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67600" y="1289425"/>
            <a:ext cx="75663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510100" y="1331925"/>
            <a:ext cx="79917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Los elementos entrecomillados se consideran valores de tipo textual.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Si no se trata de números, y no está entrecomillado, se considera un objeto o función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75141"/>
          <a:stretch/>
        </p:blipFill>
        <p:spPr>
          <a:xfrm>
            <a:off x="510100" y="3380549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52365"/>
          <a:stretch/>
        </p:blipFill>
        <p:spPr>
          <a:xfrm>
            <a:off x="510100" y="4258050"/>
            <a:ext cx="6177875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37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7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8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8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39"/>
          <p:cNvSpPr txBox="1"/>
          <p:nvPr/>
        </p:nvSpPr>
        <p:spPr>
          <a:xfrm>
            <a:off x="4644125" y="3896700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 as.data.frame() - Convierte el objeto en un data frame</a:t>
            </a:r>
            <a:endParaRPr sz="2400" b="1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4505875" y="2465475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1.  cbind() - Une una serie de objetos en columnas</a:t>
            </a:r>
            <a:endParaRPr sz="2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rbind() - Une filas</a:t>
            </a:r>
            <a:endParaRPr sz="2400" b="1" i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9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" name="Google Shape;269;p39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9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Información sobre funciones y ayuda dentro de RStudio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&gt;?cbind()			&gt;??cbind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Ayuda en la web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r how to </a:t>
            </a:r>
            <a:r>
              <a:rPr lang="es" sz="2400" i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[función a realizar]</a:t>
            </a:r>
            <a:endParaRPr sz="2400" i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50" y="1152472"/>
            <a:ext cx="5658551" cy="3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Stackoverflow</a:t>
            </a:r>
            <a:endParaRPr sz="24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El lugar para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preguntarle a la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comunidad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8881"/>
            <a:ext cx="9144000" cy="14546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8142A9-3015-43A5-A844-A9364C6B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3201961"/>
            <a:ext cx="6743700" cy="94857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300" kern="1200">
                <a:solidFill>
                  <a:srgbClr val="404040"/>
                </a:solidFill>
                <a:latin typeface="+mj-lt"/>
                <a:ea typeface="+mj-ea"/>
                <a:cs typeface="+mj-cs"/>
                <a:hlinkClick r:id="rId2"/>
              </a:rPr>
              <a:t>https://www.rstudio.com/resources/cheatsheets/</a:t>
            </a:r>
            <a:endParaRPr lang="en-US" sz="2300" kern="120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2C7D64-D9AB-4626-B7CC-8746047D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" y="914293"/>
            <a:ext cx="1935670" cy="15291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C9CA79-3186-412A-B1B3-C45FD808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04" y="916713"/>
            <a:ext cx="1935671" cy="15243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E4B293-E16A-4E14-8E9F-9A356B8D1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4" y="923971"/>
            <a:ext cx="1935672" cy="1509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0F078E-0D97-4533-AFD7-0C67FAFD9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644" y="931230"/>
            <a:ext cx="1935672" cy="14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8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775F8-BE42-4DC6-A3E9-B39AB469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568" y="833161"/>
            <a:ext cx="2289779" cy="970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Ayuda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en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español</a:t>
            </a:r>
            <a:endParaRPr lang="en-US" sz="2000" b="1" kern="1200" dirty="0">
              <a:solidFill>
                <a:schemeClr val="accent1"/>
              </a:solidFill>
              <a:latin typeface="Comfortaa" panose="020B0604020202020204" charset="0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351CFE-8227-4169-B1A4-C061095A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5" y="815264"/>
            <a:ext cx="5054635" cy="351297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089644-6F54-4BA6-807C-062D9CAE3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3567" y="1907204"/>
            <a:ext cx="2289779" cy="2756236"/>
          </a:xfrm>
        </p:spPr>
        <p:txBody>
          <a:bodyPr vert="horz" lIns="91440" tIns="45720" rIns="91440" bIns="45720" rtlCol="0">
            <a:normAutofit/>
          </a:bodyPr>
          <a:lstStyle/>
          <a:p>
            <a:pPr marL="222250" indent="-2222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Lista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muy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Grupos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locales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apoyo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Anuncio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cursos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formativos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r>
              <a:rPr lang="es-ES" sz="1400" dirty="0">
                <a:hlinkClick r:id="rId3"/>
              </a:rPr>
              <a:t>http://r-es.org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987575" y="480060"/>
            <a:ext cx="1722021" cy="2677305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89958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Instalación y toma de contacto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 CRAN y versiones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: proyectos y tipos de ficheros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Primeros pasos en el análisis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I-3</a:t>
            </a:r>
            <a:endParaRPr lang="es-ES" sz="2800" dirty="0"/>
          </a:p>
        </p:txBody>
      </p:sp>
      <p:pic>
        <p:nvPicPr>
          <p:cNvPr id="8194" name="Picture 2" descr="Image result for start building">
            <a:extLst>
              <a:ext uri="{FF2B5EF4-FFF2-40B4-BE49-F238E27FC236}">
                <a16:creationId xmlns:a16="http://schemas.microsoft.com/office/drawing/2014/main" id="{FDCDA5F7-9F70-40EE-9B13-FE114E972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"/>
          <a:stretch/>
        </p:blipFill>
        <p:spPr bwMode="auto">
          <a:xfrm>
            <a:off x="3033889" y="0"/>
            <a:ext cx="61101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9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b="1" dirty="0">
                <a:solidFill>
                  <a:srgbClr val="000000"/>
                </a:solidFill>
              </a:rPr>
              <a:t> 1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Presentación</a:t>
            </a:r>
            <a:endParaRPr sz="1800" dirty="0">
              <a:solidFill>
                <a:srgbClr val="000000"/>
              </a:solidFill>
            </a:endParaRPr>
          </a:p>
          <a:p>
            <a:pPr indent="-34290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¿Qué es y por qué R?</a:t>
            </a:r>
            <a:endParaRPr sz="1800" dirty="0">
              <a:solidFill>
                <a:srgbClr val="000000"/>
              </a:solidFill>
            </a:endParaRP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Instalación y toma de contacto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Importación de datos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dirty="0">
                <a:solidFill>
                  <a:srgbClr val="000000"/>
                </a:solidFill>
              </a:rPr>
              <a:t> </a:t>
            </a:r>
            <a:r>
              <a:rPr lang="es" sz="3000" b="1" dirty="0">
                <a:solidFill>
                  <a:srgbClr val="000000"/>
                </a:solidFill>
              </a:rPr>
              <a:t>2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El uso de paquetes y librerías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 err="1">
                <a:solidFill>
                  <a:srgbClr val="000000"/>
                </a:solidFill>
              </a:rPr>
              <a:t>Intro</a:t>
            </a:r>
            <a:r>
              <a:rPr lang="es-ES" sz="1800" dirty="0">
                <a:solidFill>
                  <a:srgbClr val="000000"/>
                </a:solidFill>
              </a:rPr>
              <a:t> al paquete </a:t>
            </a:r>
            <a:r>
              <a:rPr lang="es-ES" sz="1800" i="1" dirty="0">
                <a:solidFill>
                  <a:srgbClr val="000000"/>
                </a:solidFill>
              </a:rPr>
              <a:t>ggplot2</a:t>
            </a:r>
            <a:endParaRPr sz="1800" i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Análisis descriptivo y visualización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Puesta en común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Para instalar R debemos introducir en nuestro buscador </a:t>
            </a:r>
            <a:r>
              <a:rPr lang="es-ES" b="1" i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 cran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CB89D2-7D4B-4C5C-8528-CAD793054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66"/>
          <a:stretch/>
        </p:blipFill>
        <p:spPr>
          <a:xfrm>
            <a:off x="634811" y="1603022"/>
            <a:ext cx="7400246" cy="3540478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113867" y="2664178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894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opción correspondiente con vuestro sistema operativo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5916"/>
          <a:stretch/>
        </p:blipFill>
        <p:spPr>
          <a:xfrm>
            <a:off x="311700" y="1642149"/>
            <a:ext cx="8832299" cy="3501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flipH="1">
            <a:off x="4718925" y="2844412"/>
            <a:ext cx="561900" cy="24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Incluso si se trata de una actualización, pincha en la opción de instalar R por primera vez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7996"/>
            <a:ext cx="8839199" cy="16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5106050" y="2163096"/>
            <a:ext cx="1760100" cy="19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99615"/>
            <a:ext cx="8839200" cy="1245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>
            <a:cxnSpLocks/>
            <a:stCxn id="127" idx="2"/>
          </p:cNvCxnSpPr>
          <p:nvPr/>
        </p:nvCxnSpPr>
        <p:spPr>
          <a:xfrm flipH="1">
            <a:off x="4571999" y="3148895"/>
            <a:ext cx="1" cy="610306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B90B0-8639-4431-A69C-5B0A0F40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3868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Importante</a:t>
            </a:r>
            <a:r>
              <a:rPr lang="en-US" sz="4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saber que….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55C937-8D4E-446A-A25A-6B59098B6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734961"/>
            <a:ext cx="7886700" cy="290382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R, es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recomendable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indicar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recuerde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versión</a:t>
            </a:r>
            <a:endParaRPr lang="en-US" sz="20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Todos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años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lanza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nueva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R,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normalmente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meses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verano</a:t>
            </a: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Para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tener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última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hay que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volver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descargar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R, al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recordar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,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ordenador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ignorará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eliminará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las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más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antiguas</a:t>
            </a:r>
            <a:endParaRPr lang="en-US" sz="2000" kern="12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321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874006"/>
            <a:ext cx="8520600" cy="3302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Para instalar </a:t>
            </a:r>
            <a:r>
              <a:rPr lang="es-ES" sz="4800" b="1" dirty="0" err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sz="4800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es esencial </a:t>
            </a: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haber instalado previamente </a:t>
            </a:r>
            <a:r>
              <a:rPr lang="es-ES" sz="48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48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3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6AD3A5-CD90-4561-B90D-F2B560C93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3"/>
          <a:stretch/>
        </p:blipFill>
        <p:spPr>
          <a:xfrm>
            <a:off x="134231" y="1556809"/>
            <a:ext cx="7362825" cy="3586691"/>
          </a:xfrm>
          <a:prstGeom prst="rect">
            <a:avLst/>
          </a:prstGeom>
        </p:spPr>
      </p:pic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En primer lugar buscamos la web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desde nuestro buscador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633156" y="2415822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46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3EC411-5C04-43F2-B246-F111404C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9591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F03321E-DCDF-4C61-B579-1E244036DD27}"/>
              </a:ext>
            </a:extLst>
          </p:cNvPr>
          <p:cNvSpPr txBox="1"/>
          <p:nvPr/>
        </p:nvSpPr>
        <p:spPr>
          <a:xfrm>
            <a:off x="553156" y="3228622"/>
            <a:ext cx="792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RStudio</a:t>
            </a:r>
            <a:r>
              <a:rPr lang="es-ES" sz="2000" dirty="0"/>
              <a:t> es un software libre, aunque cuenta con una versión de pago, la versión libre cuenta con todas las características necesarias, la única diferencia es que no cuenta con servicio de mantenimiento.		</a:t>
            </a:r>
          </a:p>
          <a:p>
            <a:pPr algn="r"/>
            <a:r>
              <a:rPr lang="es-ES" sz="2000" b="1" dirty="0">
                <a:solidFill>
                  <a:schemeClr val="accent5"/>
                </a:solidFill>
                <a:latin typeface="Comfortaa" panose="020B0604020202020204" charset="0"/>
              </a:rPr>
              <a:t>AT YOUR OWN RISK!</a:t>
            </a:r>
          </a:p>
        </p:txBody>
      </p:sp>
    </p:spTree>
    <p:extLst>
      <p:ext uri="{BB962C8B-B14F-4D97-AF65-F5344CB8AC3E}">
        <p14:creationId xmlns:p14="http://schemas.microsoft.com/office/powerpoint/2010/main" val="2981066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versión gratuita para escritorio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e instálala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DA18C9-8646-47AE-A5FA-BD042C082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06"/>
          <a:stretch/>
        </p:blipFill>
        <p:spPr>
          <a:xfrm>
            <a:off x="0" y="1535289"/>
            <a:ext cx="9128167" cy="360821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5AAACAC-212E-43C7-8434-2BD53A9C550E}"/>
              </a:ext>
            </a:extLst>
          </p:cNvPr>
          <p:cNvSpPr/>
          <p:nvPr/>
        </p:nvSpPr>
        <p:spPr>
          <a:xfrm>
            <a:off x="1004712" y="1591734"/>
            <a:ext cx="1806222" cy="8127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B0818B-2AAA-413E-9CAD-C544E3D2C964}"/>
              </a:ext>
            </a:extLst>
          </p:cNvPr>
          <p:cNvCxnSpPr/>
          <p:nvPr/>
        </p:nvCxnSpPr>
        <p:spPr>
          <a:xfrm>
            <a:off x="1907822" y="284480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848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1. Conociendo las herramientas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Familiarizarse con la interfaz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y realizar operaciones básicas en la consola de R.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Inicia un proyecto en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llamado curso-</a:t>
            </a:r>
            <a:r>
              <a:rPr lang="es-ES" dirty="0" err="1">
                <a:solidFill>
                  <a:schemeClr val="accent6"/>
                </a:solidFill>
              </a:rPr>
              <a:t>iniciacion</a:t>
            </a:r>
            <a:r>
              <a:rPr lang="es-ES" dirty="0">
                <a:solidFill>
                  <a:schemeClr val="accent6"/>
                </a:solidFill>
              </a:rPr>
              <a:t>. Utilizando la consola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, deberás crear tres objetos: un vector de números, un vector de nombres de personas y un data </a:t>
            </a:r>
            <a:r>
              <a:rPr lang="es-ES" dirty="0" err="1">
                <a:solidFill>
                  <a:schemeClr val="accent6"/>
                </a:solidFill>
              </a:rPr>
              <a:t>frame</a:t>
            </a:r>
            <a:r>
              <a:rPr lang="es-ES" dirty="0">
                <a:solidFill>
                  <a:schemeClr val="accent6"/>
                </a:solidFill>
              </a:rPr>
              <a:t>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Utiliza la función </a:t>
            </a:r>
            <a:r>
              <a:rPr lang="es-ES" dirty="0" err="1">
                <a:solidFill>
                  <a:schemeClr val="accent4"/>
                </a:solidFill>
              </a:rPr>
              <a:t>str</a:t>
            </a:r>
            <a:r>
              <a:rPr lang="es-ES" dirty="0">
                <a:solidFill>
                  <a:schemeClr val="accent4"/>
                </a:solidFill>
              </a:rPr>
              <a:t>() </a:t>
            </a:r>
            <a:r>
              <a:rPr lang="es-ES" dirty="0">
                <a:solidFill>
                  <a:schemeClr val="accent6"/>
                </a:solidFill>
              </a:rPr>
              <a:t>para cada uno de los tres objetos creados. ¿Para qué sirve esta función? ¿Qué información ofrece sobre cada uno de los tres objetos creados?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78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2. Conociendo las herramientas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Conocer los tipos de ficheros que crea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Basándote en el ejercicio anterior, crea un documento en R que pueda exportarse a formato </a:t>
            </a:r>
            <a:r>
              <a:rPr lang="es-ES" dirty="0" err="1">
                <a:solidFill>
                  <a:schemeClr val="accent6"/>
                </a:solidFill>
              </a:rPr>
              <a:t>html</a:t>
            </a:r>
            <a:r>
              <a:rPr lang="es-ES" dirty="0">
                <a:solidFill>
                  <a:schemeClr val="accent6"/>
                </a:solidFill>
              </a:rPr>
              <a:t>, Word o PDF en el que se explique cómo se ha creado cada objeto así como el análisis de la función </a:t>
            </a:r>
            <a:r>
              <a:rPr lang="es-ES" dirty="0" err="1">
                <a:solidFill>
                  <a:schemeClr val="accent6"/>
                </a:solidFill>
              </a:rPr>
              <a:t>str</a:t>
            </a:r>
            <a:r>
              <a:rPr lang="es-ES" dirty="0">
                <a:solidFill>
                  <a:schemeClr val="accent6"/>
                </a:solidFill>
              </a:rPr>
              <a:t>().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La utilidad de los documentos </a:t>
            </a:r>
            <a:r>
              <a:rPr lang="es-ES" dirty="0" err="1">
                <a:solidFill>
                  <a:schemeClr val="accent6"/>
                </a:solidFill>
              </a:rPr>
              <a:t>Rmarkdown</a:t>
            </a:r>
            <a:r>
              <a:rPr lang="es-ES" dirty="0">
                <a:solidFill>
                  <a:schemeClr val="accent6"/>
                </a:solidFill>
              </a:rPr>
              <a:t> radica en que nos permitirán guardar un </a:t>
            </a:r>
            <a:r>
              <a:rPr lang="es-ES" i="1" dirty="0">
                <a:solidFill>
                  <a:schemeClr val="accent6"/>
                </a:solidFill>
              </a:rPr>
              <a:t>historial</a:t>
            </a:r>
            <a:r>
              <a:rPr lang="es-ES" dirty="0">
                <a:solidFill>
                  <a:schemeClr val="accent6"/>
                </a:solidFill>
              </a:rPr>
              <a:t> de toda nuestra actividad, siendo capaces de integrar en un mismo software texto y comentarios, resultados y código.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8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Presentación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I-I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FEDC2F-B559-4B2D-B691-5751A37A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988" y="0"/>
            <a:ext cx="61000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9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Importación de datos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 Importación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Comprobación de importación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Estructura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Exploración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r>
              <a:rPr lang="es-ES" sz="1600" dirty="0"/>
              <a:t>PARTE I-4</a:t>
            </a:r>
            <a:endParaRPr lang="es-ES" sz="2800" dirty="0"/>
          </a:p>
        </p:txBody>
      </p:sp>
      <p:pic>
        <p:nvPicPr>
          <p:cNvPr id="1026" name="Picture 2" descr="Image result for data">
            <a:extLst>
              <a:ext uri="{FF2B5EF4-FFF2-40B4-BE49-F238E27FC236}">
                <a16:creationId xmlns:a16="http://schemas.microsoft.com/office/drawing/2014/main" id="{8AA8BC42-DC24-4904-8E2B-8777134BA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9"/>
          <a:stretch/>
        </p:blipFill>
        <p:spPr bwMode="auto">
          <a:xfrm>
            <a:off x="3051175" y="0"/>
            <a:ext cx="609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92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11284"/>
          <a:stretch/>
        </p:blipFill>
        <p:spPr>
          <a:xfrm>
            <a:off x="1480875" y="1017725"/>
            <a:ext cx="618225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4469350" y="1473150"/>
            <a:ext cx="1335900" cy="151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6" y="1017725"/>
            <a:ext cx="8229651" cy="40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3370750" y="3820175"/>
            <a:ext cx="2621700" cy="49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6B2469-AA38-41AA-8A5B-C48F3891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Comandos</a:t>
            </a: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básicos</a:t>
            </a: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explorar</a:t>
            </a: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los </a:t>
            </a: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3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CBB166E5-7A6D-4E87-8321-EF0AA9EA1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397519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2711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3D19-DA6A-4EA2-AB3C-81ECC775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str()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6D991B-BAC5-480A-92D8-0601B8A1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79604"/>
            <a:ext cx="8178799" cy="32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62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3D19-DA6A-4EA2-AB3C-81ECC775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EED6BC-0A14-4595-98FA-5E2F13C7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96" y="1256420"/>
            <a:ext cx="5902207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12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3D19-DA6A-4EA2-AB3C-81ECC775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complete.cases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819826-8062-4C84-B86F-CAD47F30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205037"/>
            <a:ext cx="76009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45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F592F5-0E07-4373-A551-69F6C267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44125"/>
            <a:ext cx="8178799" cy="19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3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E8A5AA-BA74-4A3A-A061-4BF3B88926C1}"/>
              </a:ext>
            </a:extLst>
          </p:cNvPr>
          <p:cNvSpPr txBox="1"/>
          <p:nvPr/>
        </p:nvSpPr>
        <p:spPr>
          <a:xfrm>
            <a:off x="519290" y="1444978"/>
            <a:ext cx="850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</a:rPr>
              <a:t>subset</a:t>
            </a:r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x, 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subset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, …</a:t>
            </a:r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DBF383E-56F5-4886-AF44-ACFE020C2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56043"/>
              </p:ext>
            </p:extLst>
          </p:nvPr>
        </p:nvGraphicFramePr>
        <p:xfrm>
          <a:off x="778933" y="2255660"/>
          <a:ext cx="7868356" cy="2496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578">
                  <a:extLst>
                    <a:ext uri="{9D8B030D-6E8A-4147-A177-3AD203B41FA5}">
                      <a16:colId xmlns:a16="http://schemas.microsoft.com/office/drawing/2014/main" val="3719891650"/>
                    </a:ext>
                  </a:extLst>
                </a:gridCol>
                <a:gridCol w="5813778">
                  <a:extLst>
                    <a:ext uri="{9D8B030D-6E8A-4147-A177-3AD203B41FA5}">
                      <a16:colId xmlns:a16="http://schemas.microsoft.com/office/drawing/2014/main" val="505846849"/>
                    </a:ext>
                  </a:extLst>
                </a:gridCol>
              </a:tblGrid>
              <a:tr h="832321">
                <a:tc>
                  <a:txBody>
                    <a:bodyPr/>
                    <a:lstStyle/>
                    <a:p>
                      <a:r>
                        <a:rPr lang="es-E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x 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Dataframe</a:t>
                      </a:r>
                      <a:r>
                        <a:rPr lang="es-E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sobre el que se va a aplicar el filtro</a:t>
                      </a:r>
                      <a:endParaRPr lang="es-ES" sz="2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684766"/>
                  </a:ext>
                </a:extLst>
              </a:tr>
              <a:tr h="832321">
                <a:tc>
                  <a:txBody>
                    <a:bodyPr/>
                    <a:lstStyle/>
                    <a:p>
                      <a:r>
                        <a:rPr lang="es-ES" sz="32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subset</a:t>
                      </a:r>
                      <a:r>
                        <a:rPr lang="es-E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Condición necesaria para filtrar</a:t>
                      </a:r>
                      <a:endParaRPr lang="es-ES" sz="2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288374"/>
                  </a:ext>
                </a:extLst>
              </a:tr>
              <a:tr h="832321">
                <a:tc>
                  <a:txBody>
                    <a:bodyPr/>
                    <a:lstStyle/>
                    <a:p>
                      <a:r>
                        <a:rPr lang="es-ES" sz="32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select</a:t>
                      </a:r>
                      <a:r>
                        <a:rPr lang="es-E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Variables que queremos preservar</a:t>
                      </a:r>
                      <a:endParaRPr lang="es-ES" sz="2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22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699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DD7875-C671-4256-9976-E9C8D72E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46747"/>
            <a:ext cx="8178799" cy="23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Qué es y por qué merece la pena aprenderlo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principios básicos para aprender a programar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Paquetes de interés para la visualización de datos y para el análisis estadístico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Recursos y consejos para buscar ayuda y seguir con la formación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E569C7-593B-4199-A7CD-864869C1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00" y="1256420"/>
            <a:ext cx="4706598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81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1B1D8A-569D-47CA-8EF1-F53275B1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51" y="1256420"/>
            <a:ext cx="5928897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52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nrow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429BB9E-D6AE-4535-A45E-EEE1726C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000250"/>
            <a:ext cx="1600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5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[,] $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2B25BB-F383-4642-AAD3-3DB6253643C4}"/>
              </a:ext>
            </a:extLst>
          </p:cNvPr>
          <p:cNvSpPr txBox="1"/>
          <p:nvPr/>
        </p:nvSpPr>
        <p:spPr>
          <a:xfrm>
            <a:off x="519290" y="1444978"/>
            <a:ext cx="850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[</a:t>
            </a:r>
            <a:r>
              <a:rPr lang="es-ES" sz="3200" b="1" dirty="0" err="1">
                <a:solidFill>
                  <a:schemeClr val="accent4">
                    <a:lumMod val="75000"/>
                  </a:schemeClr>
                </a:solidFill>
              </a:rPr>
              <a:t>filas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s-ES" sz="3200" b="1" dirty="0" err="1">
                <a:solidFill>
                  <a:schemeClr val="accent4">
                    <a:lumMod val="75000"/>
                  </a:schemeClr>
                </a:solidFill>
              </a:rPr>
              <a:t>columnas</a:t>
            </a:r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5CE587-3B35-4CB9-A69A-7EF6BDA3F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" t="50997" r="73704" b="9418"/>
          <a:stretch/>
        </p:blipFill>
        <p:spPr>
          <a:xfrm>
            <a:off x="2517422" y="2178755"/>
            <a:ext cx="4673689" cy="28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06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[,] $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9C7EA5-8E42-4C98-977A-6D8B925A0A3E}"/>
              </a:ext>
            </a:extLst>
          </p:cNvPr>
          <p:cNvSpPr txBox="1"/>
          <p:nvPr/>
        </p:nvSpPr>
        <p:spPr>
          <a:xfrm>
            <a:off x="519290" y="1444978"/>
            <a:ext cx="850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dataframe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</a:rPr>
              <a:t>$</a:t>
            </a:r>
            <a:r>
              <a:rPr lang="es-ES" sz="3200" b="1" dirty="0" err="1">
                <a:solidFill>
                  <a:schemeClr val="accent4">
                    <a:lumMod val="75000"/>
                  </a:schemeClr>
                </a:solidFill>
              </a:rPr>
              <a:t>variable</a:t>
            </a:r>
            <a:endParaRPr lang="es-E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CA466F-52A7-4DB6-810D-2981C838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381250"/>
            <a:ext cx="66770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26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6B2469-AA38-41AA-8A5B-C48F3891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Explorando los datos con visualizaciones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CBB166E5-7A6D-4E87-8321-EF0AA9EA1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672184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1708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Parte IV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Acceso e instalación de paquetes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Importación de sets de datos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Visualización de datos - ggplot2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Análisis estadístico y regresiones en R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</a:rPr>
              <a:t>Visualizaciones y regresiones en 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 descentralizado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comunidad crea sus propios paquetes que se van adhiriendo de manera modular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paquete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tiene su propia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versión y debe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actualizarse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52296"/>
          <a:stretch/>
        </p:blipFill>
        <p:spPr>
          <a:xfrm>
            <a:off x="3557525" y="2689850"/>
            <a:ext cx="5586475" cy="24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Normalmente, los paquetes finalizados se suben a </a:t>
            </a: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CRAN - </a:t>
            </a: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https://cran.r-project.org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pueden descargar directamente desde R con el siguiente comando: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&gt;install.packages(</a:t>
            </a:r>
            <a:r>
              <a:rPr lang="es" sz="240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“nombre_del_paquete”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75" y="0"/>
            <a:ext cx="61290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estadístico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Conocimiento pormenorizado de las técnicas de análisis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aplicación de técnicas de análisis avanzadas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4555450" y="1972500"/>
            <a:ext cx="1398300" cy="186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t="6050"/>
          <a:stretch/>
        </p:blipFill>
        <p:spPr>
          <a:xfrm>
            <a:off x="1031338" y="0"/>
            <a:ext cx="7081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2084875"/>
            <a:ext cx="4074550" cy="2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25" y="2232300"/>
            <a:ext cx="4513775" cy="27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Caja y bigotes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boxplot()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50" y="2199700"/>
            <a:ext cx="4362950" cy="2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paquete de gráficos más extendido y empleado actualmente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 creador, Hadley Wickham, CEO de RStudio es autor de los paquetes más populares en la actualidad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Numerosos paquetes de visualización están basados a su vez en </a:t>
            </a:r>
            <a:r>
              <a:rPr lang="es" sz="24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ggplot2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caracteriza por emplear la </a:t>
            </a:r>
            <a:r>
              <a:rPr lang="es" sz="24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gramática de gráficos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una forma intuitiva de crear gráficas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2009950"/>
            <a:ext cx="4096521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375" y="2009950"/>
            <a:ext cx="2558950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5">
            <a:alphaModFix/>
          </a:blip>
          <a:srcRect r="7140"/>
          <a:stretch/>
        </p:blipFill>
        <p:spPr>
          <a:xfrm>
            <a:off x="5817325" y="2009950"/>
            <a:ext cx="3326676" cy="25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Cheat sheet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3229938" y="1184450"/>
            <a:ext cx="2684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Descárgala aquí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8752"/>
          <a:stretch/>
        </p:blipFill>
        <p:spPr>
          <a:xfrm>
            <a:off x="414750" y="1871150"/>
            <a:ext cx="8314476" cy="3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 realizar cualquier tipo de análisis estadístico con R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Conocer todas las características del lenguaje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Programar en R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geom_point(mapping = aes(x = displ, y = hwy))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mpg) +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3483100" y="2022450"/>
            <a:ext cx="449400" cy="38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60"/>
          <p:cNvCxnSpPr>
            <a:stCxn id="411" idx="6"/>
            <a:endCxn id="413" idx="1"/>
          </p:cNvCxnSpPr>
          <p:nvPr/>
        </p:nvCxnSpPr>
        <p:spPr>
          <a:xfrm>
            <a:off x="3932500" y="2215950"/>
            <a:ext cx="711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3" name="Google Shape;413;p60"/>
          <p:cNvSpPr txBox="1"/>
          <p:nvPr/>
        </p:nvSpPr>
        <p:spPr>
          <a:xfrm>
            <a:off x="4644100" y="1953750"/>
            <a:ext cx="4188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 añadir nuevas capas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¿Cobran todos los técnicos de la empresa X un salario similar?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8" y="2364325"/>
            <a:ext cx="7968075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/>
          <p:nvPr/>
        </p:nvSpPr>
        <p:spPr>
          <a:xfrm>
            <a:off x="711600" y="3782725"/>
            <a:ext cx="3870000" cy="2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26" y="2024725"/>
            <a:ext cx="4907150" cy="3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histograma nos permite ver rápidamente si la distribución es normal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Otra opción es comparar la distribución por cuantiles reales con los teóricos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76" y="2159775"/>
            <a:ext cx="4870049" cy="2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de Shapiro-Wilk de normalidad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shapiro.test()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76" y="2735050"/>
            <a:ext cx="6198625" cy="16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del salario de directivos y técnicos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(catlab= 3 y 1)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t.test()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Contraste de hipótesis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00" y="2609200"/>
            <a:ext cx="7382401" cy="2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ANOVA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 salarios entre las tres categorías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aov(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var1 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 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var2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permite visualizar distintos resultados. Debes asignarle un objeto. Después, prueba resumiendo los resultados o creando un gráfico: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summary()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1" name="Google Shape;46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6" y="2172250"/>
            <a:ext cx="4434675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96" y="2180144"/>
            <a:ext cx="4434674" cy="27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0000"/>
      </a:accent1>
      <a:accent2>
        <a:srgbClr val="FFC000"/>
      </a:accent2>
      <a:accent3>
        <a:srgbClr val="00B050"/>
      </a:accent3>
      <a:accent4>
        <a:srgbClr val="0070C0"/>
      </a:accent4>
      <a:accent5>
        <a:srgbClr val="7030A0"/>
      </a:accent5>
      <a:accent6>
        <a:srgbClr val="3F3F3F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2017</Words>
  <Application>Microsoft Office PowerPoint</Application>
  <PresentationFormat>Presentación en pantalla (16:9)</PresentationFormat>
  <Paragraphs>394</Paragraphs>
  <Slides>101</Slides>
  <Notes>69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101</vt:i4>
      </vt:variant>
    </vt:vector>
  </HeadingPairs>
  <TitlesOfParts>
    <vt:vector size="109" baseType="lpstr">
      <vt:lpstr>Arial</vt:lpstr>
      <vt:lpstr>Wingdings</vt:lpstr>
      <vt:lpstr>Calibri Light</vt:lpstr>
      <vt:lpstr>Source Code Pro</vt:lpstr>
      <vt:lpstr>Comfortaa</vt:lpstr>
      <vt:lpstr>Calibri</vt:lpstr>
      <vt:lpstr>Open Sans</vt:lpstr>
      <vt:lpstr>Simple Light</vt:lpstr>
      <vt:lpstr>Curso básico de lenguaje R aplicado a las Ciencias Sociales</vt:lpstr>
      <vt:lpstr>Curso básico de lenguaje R aplicado a las Ciencias Sociales   Versión 2.0 Abril 2019</vt:lpstr>
      <vt:lpstr>Presentación de PowerPoint</vt:lpstr>
      <vt:lpstr>¿Quién soy yo y cuánto sé de este tema?</vt:lpstr>
      <vt:lpstr>Agenda</vt:lpstr>
      <vt:lpstr>Presentación          PARTE I-I</vt:lpstr>
      <vt:lpstr>¿Qué aprenderéis en este curso?</vt:lpstr>
      <vt:lpstr>¿Qué NO aprenderéis en este curso?</vt:lpstr>
      <vt:lpstr>¿Qué NO aprenderéis en este curso?</vt:lpstr>
      <vt:lpstr>Presentación de PowerPoint</vt:lpstr>
      <vt:lpstr>Contenidos</vt:lpstr>
      <vt:lpstr>¿Qué es R y por qué?  1. Por qué R  2. Un poco de historia  3. R y RStudio  4. Comandos básicos      PARTE I-2</vt:lpstr>
      <vt:lpstr>Razones por las que vale la pena aprender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ejemplos</vt:lpstr>
      <vt:lpstr>Algunos ejemplos</vt:lpstr>
      <vt:lpstr>Recursos</vt:lpstr>
      <vt:lpstr>Un poco de historia</vt:lpstr>
      <vt:lpstr>Características de R</vt:lpstr>
      <vt:lpstr>RStudio</vt:lpstr>
      <vt:lpstr>No es solo una interfaz para programar</vt:lpstr>
      <vt:lpstr>¿Cómo es RStudio?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Diferencias entre data frame y matriz</vt:lpstr>
      <vt:lpstr>COMANDOS BÁSICOS</vt:lpstr>
      <vt:lpstr>COMANDOS BÁSICOS</vt:lpstr>
      <vt:lpstr>Algunas funciones</vt:lpstr>
      <vt:lpstr>Algunas funciones</vt:lpstr>
      <vt:lpstr>Algunas funciones</vt:lpstr>
      <vt:lpstr>Kit de ayuda</vt:lpstr>
      <vt:lpstr>Kit de ayuda</vt:lpstr>
      <vt:lpstr>https://www.rstudio.com/resources/cheatsheets/</vt:lpstr>
      <vt:lpstr>Ayuda en español</vt:lpstr>
      <vt:lpstr>Instalación y toma de contacto  1. R CRAN y versiones  2. RStudio: proyectos y tipos de ficheros  3. Primeros pasos en el análisis de datos   PARTE I-3</vt:lpstr>
      <vt:lpstr>Para instalar R debemos introducir en nuestro buscador r cran</vt:lpstr>
      <vt:lpstr>Descarga la opción correspondiente con vuestro sistema operativo</vt:lpstr>
      <vt:lpstr>Incluso si se trata de una actualización, pincha en la opción de instalar R por primera vez</vt:lpstr>
      <vt:lpstr>Importante saber que….</vt:lpstr>
      <vt:lpstr>Para instalar RStudio es esencial haber instalado previamente R</vt:lpstr>
      <vt:lpstr>En primer lugar buscamos la web de RStudio desde nuestro buscador</vt:lpstr>
      <vt:lpstr>Presentación de PowerPoint</vt:lpstr>
      <vt:lpstr>Descarga la versión gratuita para escritorio de RStudio e instálala</vt:lpstr>
      <vt:lpstr>Ejercicio 1. Conociendo las herramientas</vt:lpstr>
      <vt:lpstr>Ejercicio 2. Conociendo las herramientas</vt:lpstr>
      <vt:lpstr>Importación de datos  1. Importación de datos  2. Comprobación de importación  3. Estructura de datos  4. Exploración  PARTE I-4</vt:lpstr>
      <vt:lpstr>Importación de set de datos</vt:lpstr>
      <vt:lpstr>Importación de set de datos</vt:lpstr>
      <vt:lpstr>Comandos básicos para explorar los datos</vt:lpstr>
      <vt:lpstr>str()</vt:lpstr>
      <vt:lpstr>summary()</vt:lpstr>
      <vt:lpstr>complete.cases()</vt:lpstr>
      <vt:lpstr>head()</vt:lpstr>
      <vt:lpstr>subset()</vt:lpstr>
      <vt:lpstr>subset()</vt:lpstr>
      <vt:lpstr>subset()</vt:lpstr>
      <vt:lpstr>subset()</vt:lpstr>
      <vt:lpstr>nrow()</vt:lpstr>
      <vt:lpstr>[,] $</vt:lpstr>
      <vt:lpstr>[,] $</vt:lpstr>
      <vt:lpstr>Explorando los datos con visualizaciones</vt:lpstr>
      <vt:lpstr>Parte IV</vt:lpstr>
      <vt:lpstr>Acceso e instalación de paquetes</vt:lpstr>
      <vt:lpstr>Acceso e instalación de paquetes</vt:lpstr>
      <vt:lpstr>Presentación de PowerPoint</vt:lpstr>
      <vt:lpstr>Visualización de datos </vt:lpstr>
      <vt:lpstr>Visualización de datos</vt:lpstr>
      <vt:lpstr>Presentación de PowerPoint</vt:lpstr>
      <vt:lpstr>Visualización de datos - {graphics}</vt:lpstr>
      <vt:lpstr>Visualización de datos - {graphics}</vt:lpstr>
      <vt:lpstr>Visualización de datos - {graphics}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Análisis estadísticos - Test de normalidad</vt:lpstr>
      <vt:lpstr>Análisis estadísticos - Test de normalidad</vt:lpstr>
      <vt:lpstr>Análisis estadísticos - Test de normalidad</vt:lpstr>
      <vt:lpstr>Análisis estadísticos - Test de normalidad</vt:lpstr>
      <vt:lpstr>Análisis estadísticos - Contraste de hipótesis</vt:lpstr>
      <vt:lpstr>Análisis estadísticos - ANOVA</vt:lpstr>
      <vt:lpstr>Regresiones y correlaciones</vt:lpstr>
      <vt:lpstr>Regresiones y correlaciones</vt:lpstr>
      <vt:lpstr>Regresiones y correlaciones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básico de lenguaje R aplicado a las Ciencias Sociales</dc:title>
  <dc:creator>Nicolas</dc:creator>
  <cp:lastModifiedBy>Nicolas</cp:lastModifiedBy>
  <cp:revision>1</cp:revision>
  <dcterms:created xsi:type="dcterms:W3CDTF">2019-04-04T12:30:33Z</dcterms:created>
  <dcterms:modified xsi:type="dcterms:W3CDTF">2019-04-04T12:31:32Z</dcterms:modified>
</cp:coreProperties>
</file>